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4"/>
  </p:sldMasterIdLst>
  <p:notesMasterIdLst>
    <p:notesMasterId r:id="rId81"/>
  </p:notesMasterIdLst>
  <p:handoutMasterIdLst>
    <p:handoutMasterId r:id="rId82"/>
  </p:handoutMasterIdLst>
  <p:sldIdLst>
    <p:sldId id="256" r:id="rId5"/>
    <p:sldId id="304" r:id="rId6"/>
    <p:sldId id="258" r:id="rId7"/>
    <p:sldId id="259" r:id="rId8"/>
    <p:sldId id="317" r:id="rId9"/>
    <p:sldId id="315" r:id="rId10"/>
    <p:sldId id="318" r:id="rId11"/>
    <p:sldId id="314" r:id="rId12"/>
    <p:sldId id="319" r:id="rId13"/>
    <p:sldId id="320" r:id="rId14"/>
    <p:sldId id="322" r:id="rId15"/>
    <p:sldId id="321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05" r:id="rId24"/>
    <p:sldId id="324" r:id="rId25"/>
    <p:sldId id="323" r:id="rId26"/>
    <p:sldId id="307" r:id="rId27"/>
    <p:sldId id="325" r:id="rId28"/>
    <p:sldId id="388" r:id="rId29"/>
    <p:sldId id="326" r:id="rId30"/>
    <p:sldId id="329" r:id="rId31"/>
    <p:sldId id="332" r:id="rId32"/>
    <p:sldId id="389" r:id="rId33"/>
    <p:sldId id="390" r:id="rId34"/>
    <p:sldId id="333" r:id="rId35"/>
    <p:sldId id="334" r:id="rId36"/>
    <p:sldId id="335" r:id="rId37"/>
    <p:sldId id="328" r:id="rId38"/>
    <p:sldId id="348" r:id="rId39"/>
    <p:sldId id="330" r:id="rId40"/>
    <p:sldId id="331" r:id="rId41"/>
    <p:sldId id="344" r:id="rId42"/>
    <p:sldId id="347" r:id="rId43"/>
    <p:sldId id="345" r:id="rId44"/>
    <p:sldId id="346" r:id="rId45"/>
    <p:sldId id="349" r:id="rId46"/>
    <p:sldId id="396" r:id="rId47"/>
    <p:sldId id="395" r:id="rId48"/>
    <p:sldId id="402" r:id="rId49"/>
    <p:sldId id="394" r:id="rId50"/>
    <p:sldId id="397" r:id="rId51"/>
    <p:sldId id="398" r:id="rId52"/>
    <p:sldId id="393" r:id="rId53"/>
    <p:sldId id="391" r:id="rId54"/>
    <p:sldId id="399" r:id="rId55"/>
    <p:sldId id="392" r:id="rId56"/>
    <p:sldId id="373" r:id="rId57"/>
    <p:sldId id="372" r:id="rId58"/>
    <p:sldId id="400" r:id="rId59"/>
    <p:sldId id="371" r:id="rId60"/>
    <p:sldId id="401" r:id="rId61"/>
    <p:sldId id="306" r:id="rId62"/>
    <p:sldId id="351" r:id="rId63"/>
    <p:sldId id="352" r:id="rId64"/>
    <p:sldId id="353" r:id="rId65"/>
    <p:sldId id="354" r:id="rId66"/>
    <p:sldId id="355" r:id="rId67"/>
    <p:sldId id="356" r:id="rId68"/>
    <p:sldId id="366" r:id="rId69"/>
    <p:sldId id="367" r:id="rId70"/>
    <p:sldId id="368" r:id="rId71"/>
    <p:sldId id="369" r:id="rId72"/>
    <p:sldId id="370" r:id="rId73"/>
    <p:sldId id="382" r:id="rId74"/>
    <p:sldId id="384" r:id="rId75"/>
    <p:sldId id="383" r:id="rId76"/>
    <p:sldId id="385" r:id="rId77"/>
    <p:sldId id="387" r:id="rId78"/>
    <p:sldId id="386" r:id="rId79"/>
    <p:sldId id="260" r:id="rId8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3"/>
      <p:bold r:id="rId84"/>
      <p:italic r:id="rId85"/>
      <p:boldItalic r:id="rId86"/>
    </p:embeddedFont>
    <p:embeddedFont>
      <p:font typeface="Barlow Semi Condensed Medium" panose="00000606000000000000" pitchFamily="2" charset="0"/>
      <p:regular r:id="rId87"/>
      <p:bold r:id="rId88"/>
      <p:italic r:id="rId89"/>
      <p:bold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mbria Math" panose="02040503050406030204" pitchFamily="18" charset="0"/>
      <p:regular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Fjalla One" panose="02000506040000020004" pitchFamily="2" charset="0"/>
      <p:regular r:id="rId100"/>
    </p:embeddedFont>
    <p:embeddedFont>
      <p:font typeface="Segoe UI" panose="020B0502040204020203" pitchFamily="34" charset="0"/>
      <p:regular r:id="rId101"/>
      <p:bold r:id="rId102"/>
      <p:italic r:id="rId103"/>
      <p:boldItalic r:id="rId104"/>
    </p:embeddedFont>
    <p:embeddedFont>
      <p:font typeface="Segoe UI Black" panose="020B0A02040204020203" pitchFamily="34" charset="0"/>
      <p:bold r:id="rId105"/>
      <p:boldItalic r:id="rId106"/>
    </p:embeddedFont>
    <p:embeddedFont>
      <p:font typeface="Segoe UI Historic" panose="020B0502040204020203" pitchFamily="34" charset="0"/>
      <p:regular r:id="rId107"/>
    </p:embeddedFont>
    <p:embeddedFont>
      <p:font typeface="Segoe UI Variable Display Semib" pitchFamily="2" charset="0"/>
      <p:bold r:id="rId108"/>
    </p:embeddedFont>
    <p:embeddedFont>
      <p:font typeface="Tahoma" panose="020B0604030504040204" pitchFamily="34" charset="0"/>
      <p:regular r:id="rId109"/>
      <p:bold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AAB"/>
    <a:srgbClr val="58AEF3"/>
    <a:srgbClr val="5EC68D"/>
    <a:srgbClr val="77C6FC"/>
    <a:srgbClr val="569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49586-42D0-4058-A035-BEC9B03DBC07}" v="31" dt="2023-01-01T13:53:31.497"/>
    <p1510:client id="{40913944-76F0-442B-AD50-2736AC096611}" v="895" vWet="897" dt="2023-01-01T13:58:06.323"/>
    <p1510:client id="{45F2593D-56D7-452D-9BE7-534F0D7BB61C}" v="1932" dt="2023-01-02T06:55:27.949"/>
    <p1510:client id="{7ACBD617-73E0-44D3-ACD0-7F2A8106E6E8}" v="666" dt="2023-01-01T18:53:49.916"/>
  </p1510:revLst>
</p1510:revInfo>
</file>

<file path=ppt/tableStyles.xml><?xml version="1.0" encoding="utf-8"?>
<a:tblStyleLst xmlns:a="http://schemas.openxmlformats.org/drawingml/2006/main" def="{233F4942-8BC9-4261-96EE-7267397B98E8}">
  <a:tblStyle styleId="{233F4942-8BC9-4261-96EE-7267397B9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85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25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110" Type="http://schemas.openxmlformats.org/officeDocument/2006/relationships/font" Target="fonts/font28.fntdata"/><Relationship Id="rId115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8.fntdata"/><Relationship Id="rId105" Type="http://schemas.openxmlformats.org/officeDocument/2006/relationships/font" Target="fonts/font23.fntdata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21.fntdata"/><Relationship Id="rId108" Type="http://schemas.openxmlformats.org/officeDocument/2006/relationships/font" Target="fonts/font2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4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7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Sheet1!$B$13:$B$33</c:f>
              <c:numCache>
                <c:formatCode>General</c:formatCode>
                <c:ptCount val="21"/>
                <c:pt idx="0">
                  <c:v>-0.121</c:v>
                </c:pt>
                <c:pt idx="1">
                  <c:v>-0.114</c:v>
                </c:pt>
                <c:pt idx="2">
                  <c:v>-0.1171</c:v>
                </c:pt>
                <c:pt idx="3">
                  <c:v>-0.1191</c:v>
                </c:pt>
                <c:pt idx="4">
                  <c:v>-0.129</c:v>
                </c:pt>
                <c:pt idx="5">
                  <c:v>-0.13100000000000001</c:v>
                </c:pt>
                <c:pt idx="6">
                  <c:v>-0.124</c:v>
                </c:pt>
                <c:pt idx="7">
                  <c:v>-0.121</c:v>
                </c:pt>
                <c:pt idx="8">
                  <c:v>-0.11799999999999999</c:v>
                </c:pt>
                <c:pt idx="9">
                  <c:v>-8.6999999999999994E-2</c:v>
                </c:pt>
                <c:pt idx="10">
                  <c:v>8.6999999999999994E-2</c:v>
                </c:pt>
                <c:pt idx="11">
                  <c:v>0.11799999999999999</c:v>
                </c:pt>
                <c:pt idx="12">
                  <c:v>0.121</c:v>
                </c:pt>
                <c:pt idx="13">
                  <c:v>0.124</c:v>
                </c:pt>
                <c:pt idx="14">
                  <c:v>0.13100000000000001</c:v>
                </c:pt>
                <c:pt idx="15">
                  <c:v>0.129</c:v>
                </c:pt>
                <c:pt idx="16">
                  <c:v>0.1191</c:v>
                </c:pt>
                <c:pt idx="17">
                  <c:v>0.1171</c:v>
                </c:pt>
                <c:pt idx="18">
                  <c:v>0.114</c:v>
                </c:pt>
                <c:pt idx="19">
                  <c:v>0.121</c:v>
                </c:pt>
                <c:pt idx="20">
                  <c:v>0.14299999999999999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34-4E9E-A2B3-E9B0599FE5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Sheet1!$C$13:$C$33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34-4E9E-A2B3-E9B0599FE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 cmpd="sng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-0.19400000000000001</c:v>
                </c:pt>
                <c:pt idx="1">
                  <c:v>-0.19439999999999999</c:v>
                </c:pt>
                <c:pt idx="2">
                  <c:v>-0.19320000000000001</c:v>
                </c:pt>
                <c:pt idx="3">
                  <c:v>-0.19120000000000001</c:v>
                </c:pt>
                <c:pt idx="4">
                  <c:v>-0.19009999999999999</c:v>
                </c:pt>
                <c:pt idx="5">
                  <c:v>-0.18820000000000001</c:v>
                </c:pt>
                <c:pt idx="6">
                  <c:v>-0.18770000000000001</c:v>
                </c:pt>
                <c:pt idx="7">
                  <c:v>-0.1862</c:v>
                </c:pt>
                <c:pt idx="8">
                  <c:v>-0.17549999999999999</c:v>
                </c:pt>
                <c:pt idx="9">
                  <c:v>-0.17660000000000001</c:v>
                </c:pt>
                <c:pt idx="10">
                  <c:v>-0.14299999999999999</c:v>
                </c:pt>
                <c:pt idx="11">
                  <c:v>-0.121</c:v>
                </c:pt>
                <c:pt idx="12">
                  <c:v>-0.114</c:v>
                </c:pt>
                <c:pt idx="13">
                  <c:v>-0.1171</c:v>
                </c:pt>
                <c:pt idx="14">
                  <c:v>-0.1191</c:v>
                </c:pt>
                <c:pt idx="15">
                  <c:v>-0.129</c:v>
                </c:pt>
                <c:pt idx="16">
                  <c:v>-0.13100000000000001</c:v>
                </c:pt>
                <c:pt idx="17">
                  <c:v>-0.124</c:v>
                </c:pt>
                <c:pt idx="18">
                  <c:v>-0.121</c:v>
                </c:pt>
                <c:pt idx="19">
                  <c:v>-0.11799999999999999</c:v>
                </c:pt>
                <c:pt idx="20">
                  <c:v>-8.6999999999999994E-2</c:v>
                </c:pt>
                <c:pt idx="21">
                  <c:v>8.6999999999999994E-2</c:v>
                </c:pt>
                <c:pt idx="22">
                  <c:v>0.11799999999999999</c:v>
                </c:pt>
                <c:pt idx="23">
                  <c:v>0.121</c:v>
                </c:pt>
                <c:pt idx="24">
                  <c:v>0.124</c:v>
                </c:pt>
                <c:pt idx="25">
                  <c:v>0.13100000000000001</c:v>
                </c:pt>
                <c:pt idx="26">
                  <c:v>0.129</c:v>
                </c:pt>
                <c:pt idx="27">
                  <c:v>0.1191</c:v>
                </c:pt>
                <c:pt idx="28">
                  <c:v>0.1171</c:v>
                </c:pt>
                <c:pt idx="29">
                  <c:v>0.114</c:v>
                </c:pt>
                <c:pt idx="30">
                  <c:v>0.121</c:v>
                </c:pt>
                <c:pt idx="31">
                  <c:v>0.14299999999999999</c:v>
                </c:pt>
                <c:pt idx="32">
                  <c:v>0.17660000000000001</c:v>
                </c:pt>
                <c:pt idx="33">
                  <c:v>0.17549999999999999</c:v>
                </c:pt>
                <c:pt idx="34">
                  <c:v>0.1862</c:v>
                </c:pt>
                <c:pt idx="35">
                  <c:v>0.18770000000000001</c:v>
                </c:pt>
                <c:pt idx="36">
                  <c:v>0.18820000000000001</c:v>
                </c:pt>
                <c:pt idx="37">
                  <c:v>0.19120000000000001</c:v>
                </c:pt>
                <c:pt idx="38">
                  <c:v>0.19439999999999999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B5D-4544-8681-9A353FC34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5D-4544-8681-9A353FC34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986685711068375"/>
          <c:y val="3.4084853729639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46833666163332"/>
          <c:y val="0.25059930230617711"/>
          <c:w val="0.80780544432570434"/>
          <c:h val="0.67983756727795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94-4A46-B70C-5C8A844C77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94-4A46-B70C-5C8A844C77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05272079109337"/>
          <c:y val="0.22502131908076664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B4-42BD-A6F6-6BC8B52DB1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B4-42BD-A6F6-6BC8B52DB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1738064128636606"/>
          <c:y val="3.4084801579158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8127742956262"/>
          <c:y val="0.20297387070070322"/>
          <c:w val="0.86337956278984573"/>
          <c:h val="0.727462998883427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C3-4915-A8DE-796D4584EA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C3-4915-A8DE-796D4584E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588059442389336"/>
          <c:y val="4.064188288407214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13272590652366"/>
          <c:y val="0.18392652361759354"/>
          <c:w val="0.78886727409347634"/>
          <c:h val="0.753610526506532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D3-4150-B9FA-061FF240ED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D3-4150-B9FA-061FF240E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BE87-8BFF-0620-A359-F515F559FC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29135-CA36-4BE6-8839-08C2DD5F9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6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54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37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1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58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30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4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782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184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06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6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8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CD4E4CC-1FA9-5498-AA8B-2E2634E2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1B479-0D21-01AB-EDE8-0222193E9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7FDFD-19C6-71F6-72F8-A630BF16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14619-9D60-9DD9-D3EB-4A8E5533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50D4-44F7-114C-C09B-462E3B5C2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40FF3-9E26-88CD-7EC0-3F7ED4D699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AA150-4F3A-42A9-D1BA-22EF1547B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C06461-7ADC-3783-894F-6CC609A27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46FF1-A4EB-0CD7-49D7-5DCD16BA2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BEA52142-B236-4FFD-904E-975F88B8D5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84C9E-66DB-373C-80BB-5E26047D6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F8190-400E-E765-D335-471A6398D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5B5ADE-A5C1-B734-3972-8A67B50F3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272FF-4F39-9FE4-AF52-4905A1DE6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7EC07-4A2F-F222-52B1-E93AF12FA3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F1D7A-449B-822B-45DA-0C4F45575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0A451-09E1-B028-C8A6-C1A36C6E75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9D75B-F6D1-EE8F-BF9C-81B1143247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500B7-DC3B-1023-DDC0-FC29412A2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1E9BB-BA99-FAE1-17F1-3913027E5E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0B710F-AC6F-141D-D34A-2AE53A7C8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66ECB-7537-5E55-F552-C2B5BD871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AD90A-005A-6F72-597A-A5113985F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A3026-5743-C664-8010-E94ABE9817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F4062F-9BAE-8503-71C5-F47FB827FC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2597C-47CE-30E8-2E24-FF71F3C2F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058469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EA050-A67A-6861-993A-B780E84F67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C9C01-D6A7-6A12-D29C-EE196F9CD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086C5-1491-C5AF-7C5D-E3C1E6BF91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F4440-A10C-FABE-2FEA-3A09256CC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AA1FAE-7A39-1AE9-657F-4FD6CB542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D4BC8-0B01-F70F-57A1-0B93DB164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DF6C20-6E4C-6D5B-511D-348A083E1E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0C16E-0153-800E-6029-72A9A8A40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C592F3-DE7A-D5FE-D1A6-1AB4A8B03E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D64DE-8A70-C53B-A15C-7340781EB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B3460A-9656-781A-9D1A-B2FA6847A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9D35C-9041-000B-14FD-CFC70E148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63A55-BDA5-3069-B3B5-DF6676F637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B0335-AD7F-2338-A2FF-4504D3E32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08033-B84E-6FC0-58D9-4B053CAF0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2494-B258-5285-D45C-A9775C79D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31B01-E524-42E2-23C7-8D13012E2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A3326F-8898-3733-CDA7-D84AF0CD9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C9A11-D3A7-0CC8-5453-A8406D4383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A92E6-0569-7294-F318-41ED1F996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8D679E-5595-B1C9-37D7-AAE1DA7446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2FA5E-502D-EB87-BF6A-159E8B492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4ACEE0-E4ED-9C11-5876-BDC70FDDAE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A6D48-1BC2-520F-F63B-74647569A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D02E9-5A17-6974-842A-6F89E8C87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AF3B7-035A-3846-0CF2-7487FBFB4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92288" y="4851406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A20437-EC7D-D4BD-79F4-BAAFCF1DD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396E0-0418-5891-CFAC-76364C312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B763B-13E4-7648-21B1-A06FB4D4D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9800C-E7E8-124A-A1B4-0D63ED622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E634-CB7A-947E-0119-240CAC8D9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89F96-3023-C98E-7A57-B645ED9A5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A9834-23D8-0FE7-E48E-C8E762DF2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E8CED-1DBF-A247-F8A7-66EBDC76E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52399-55DB-6061-DED5-E3416A146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2242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77DB5-00C5-A108-C4A7-3D56000C7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868862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gif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IT-21521109/SpectralClustering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clustering-aba2640c0d5b" TargetMode="External"/><Relationship Id="rId2" Type="http://schemas.openxmlformats.org/officeDocument/2006/relationships/hyperlink" Target="https://scikit-learn.org/stable/modules/generated/sklearn.cluster.SpectralClustering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oostedml.com/2020/08/the-nystrom-method-for-finding-eigenpairs-of-a-kernel-function.html" TargetMode="External"/><Relationship Id="rId4" Type="http://schemas.openxmlformats.org/officeDocument/2006/relationships/hyperlink" Target="https://doi.org/10.1016/j.neucom.2016.12.085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251172" y="1345579"/>
            <a:ext cx="4573589" cy="3797819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168718" y="1801461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/>
              <a:t>Spectral Clustering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09693" y="4107632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I</a:t>
            </a:r>
            <a:r>
              <a:rPr lang="vi-VN" sz="2300">
                <a:solidFill>
                  <a:schemeClr val="accent1"/>
                </a:solidFill>
              </a:rPr>
              <a:t>nstructors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PhD</a:t>
            </a:r>
            <a:r>
              <a:rPr lang="vi-VN" sz="2300">
                <a:solidFill>
                  <a:schemeClr val="accent1"/>
                </a:solidFill>
              </a:rPr>
              <a:t>.</a:t>
            </a:r>
            <a:r>
              <a:rPr lang="en-US" sz="2300">
                <a:solidFill>
                  <a:schemeClr val="accent1"/>
                </a:solidFill>
              </a:rPr>
              <a:t> </a:t>
            </a:r>
            <a:r>
              <a:rPr lang="vi-VN" sz="2300">
                <a:solidFill>
                  <a:schemeClr val="accent1"/>
                </a:solidFill>
              </a:rPr>
              <a:t>Lương Ngọc Hoàng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E6AF69A4-E3ED-2B68-EC48-EB7C62F14E61}"/>
              </a:ext>
            </a:extLst>
          </p:cNvPr>
          <p:cNvSpPr txBox="1">
            <a:spLocks/>
          </p:cNvSpPr>
          <p:nvPr/>
        </p:nvSpPr>
        <p:spPr>
          <a:xfrm>
            <a:off x="5018435" y="3582320"/>
            <a:ext cx="3264300" cy="67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Group 7</a:t>
            </a:r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81605938-D24D-0EC0-257D-3BE0D5B643FE}"/>
              </a:ext>
            </a:extLst>
          </p:cNvPr>
          <p:cNvSpPr txBox="1">
            <a:spLocks/>
          </p:cNvSpPr>
          <p:nvPr/>
        </p:nvSpPr>
        <p:spPr>
          <a:xfrm>
            <a:off x="1697437" y="-592937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3E71-B4E8-DEB1-6ED4-AA1E9DEF3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C4F39BB9-8C46-8A1D-8696-C2B1F4D5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23380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What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is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clustering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problem</a:t>
            </a:r>
            <a:endParaRPr lang="en-US" b="1" err="1">
              <a:latin typeface="Tahoma"/>
              <a:ea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0FEC-8F45-0461-246F-661CF85D1764}"/>
              </a:ext>
            </a:extLst>
          </p:cNvPr>
          <p:cNvSpPr txBox="1"/>
          <p:nvPr/>
        </p:nvSpPr>
        <p:spPr>
          <a:xfrm>
            <a:off x="1507315" y="1745010"/>
            <a:ext cx="6129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Clustering is</a:t>
            </a:r>
            <a:r>
              <a:rPr lang="en-US" sz="1600"/>
              <a:t> a type of unsupervised learning method</a:t>
            </a:r>
            <a:r>
              <a:rPr lang="vi-VN" sz="160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/>
              <a:t>It’s related </a:t>
            </a:r>
            <a:r>
              <a:rPr lang="vi-VN" sz="1600"/>
              <a:t>to graph theory</a:t>
            </a:r>
            <a:r>
              <a:rPr lang="en-US" sz="1600"/>
              <a:t> and</a:t>
            </a:r>
            <a:r>
              <a:rPr lang="vi-VN" sz="1600"/>
              <a:t> </a:t>
            </a:r>
            <a:r>
              <a:rPr lang="en-US" sz="1600"/>
              <a:t>g</a:t>
            </a:r>
            <a:r>
              <a:rPr lang="vi-VN" sz="1600"/>
              <a:t>raph clusterting</a:t>
            </a:r>
            <a:r>
              <a:rPr lang="en-US" sz="160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Clustering </a:t>
            </a:r>
            <a:r>
              <a:rPr lang="en-US" sz="1600"/>
              <a:t>is the task</a:t>
            </a:r>
            <a:r>
              <a:rPr lang="vi-VN" sz="1600"/>
              <a:t> </a:t>
            </a:r>
            <a:r>
              <a:rPr lang="en-US" sz="1600"/>
              <a:t>dividing</a:t>
            </a:r>
            <a:r>
              <a:rPr lang="vi-VN" sz="1600"/>
              <a:t> </a:t>
            </a:r>
            <a:r>
              <a:rPr lang="en-US" sz="1600"/>
              <a:t>datapoint into different groups,</a:t>
            </a:r>
            <a:r>
              <a:rPr lang="vi-VN" sz="1600"/>
              <a:t> </a:t>
            </a:r>
            <a:r>
              <a:rPr lang="en-US" sz="1600"/>
              <a:t>such that</a:t>
            </a:r>
            <a:r>
              <a:rPr lang="vi-VN" sz="1600"/>
              <a:t> </a:t>
            </a:r>
            <a:r>
              <a:rPr lang="en-US" sz="1600"/>
              <a:t>data points inner same group similar each other and different with data points</a:t>
            </a:r>
            <a:r>
              <a:rPr lang="vi-VN" sz="1600"/>
              <a:t> </a:t>
            </a:r>
            <a:r>
              <a:rPr lang="en-US" sz="1600"/>
              <a:t>outer that group</a:t>
            </a:r>
            <a:r>
              <a:rPr lang="vi-VN" sz="1600"/>
              <a:t>.</a:t>
            </a:r>
            <a:r>
              <a:rPr lang="en-US" sz="1600"/>
              <a:t> Based on a certain criterion.</a:t>
            </a:r>
            <a:endParaRPr lang="vi-VN" sz="160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C34E01-9E8D-2012-EDC4-54F17AB03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1C9D3B-77A0-FF23-8ADC-125800CE48E2}"/>
              </a:ext>
            </a:extLst>
          </p:cNvPr>
          <p:cNvGrpSpPr/>
          <p:nvPr/>
        </p:nvGrpSpPr>
        <p:grpSpPr>
          <a:xfrm rot="1374220">
            <a:off x="-10233839" y="-339367"/>
            <a:ext cx="29442980" cy="16214973"/>
            <a:chOff x="1391048" y="1200696"/>
            <a:chExt cx="5927533" cy="312441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F6867D-F77D-EDB6-1855-55763FE51DF6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9BB140-597A-3051-B230-D5C6859A3ED6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D9106-D1E3-C2F1-0DE4-B3DE9A7449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1A3F3C-2629-D6CC-D23B-00D13F5312DA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5C3E45-DA61-C941-2B74-E2302DA881BD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AAB936-7BD6-DF8B-9EBC-3B1B239DE526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00A689-37E5-B15A-E86C-4564612023C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B1DF65-D90D-F7B9-C371-920E5494B674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2E479-E08D-5806-BB9C-253578F17BE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15FF08-9EF7-3856-FFAD-E14261394237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A7AB57-4D94-4920-1B17-2732760858C8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3FDB9-A5DC-7DBA-1F00-468590E642C8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3A0B6E-37FC-EF56-E833-46DF19190855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6F02A-B8D1-3879-B428-EA05348EC56B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796C0B2-88DC-4C15-2174-76B1926AD5CF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C7768-2767-2011-983B-3969CD1E8BD4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A2E152-D82C-E1E0-CD9D-1BE600658021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3EAF00-AFBD-E062-5FE0-65AB41A13C83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82F4B6-9612-1162-FC4B-5FEE1499953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BCF167-FCA5-7C05-6F5F-23521E478C46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289563-8D98-71B4-0D79-3966B6AFD8D6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D4DEA9D-B170-826C-5143-FEF24B5708DB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864483-FD12-61B7-6300-6C4E1FAD6D85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23D36A-E68E-CDA0-8154-3799DD3ADBA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7D630BC-2799-B002-924B-B27F491BAF7E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CC88B4-16A2-86D1-D9BC-7E7FEF533B79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B4B0DF-6D90-F4F4-459C-47DC75DD084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CBA2A9-3413-F46B-B054-6B8FF2BA7460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D6CBC-D47D-EFF4-B828-C32491EA3B4C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ACD020-7B3B-2C2B-5C1D-892499B278C1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449D40-41FC-631C-5CC9-AF79AF23CCCE}"/>
                </a:ext>
              </a:extLst>
            </p:cNvPr>
            <p:cNvCxnSpPr>
              <a:cxnSpLocks/>
              <a:stCxn id="31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550EE0-952F-5801-9188-393825044B49}"/>
                </a:ext>
              </a:extLst>
            </p:cNvPr>
            <p:cNvCxnSpPr>
              <a:cxnSpLocks/>
              <a:stCxn id="32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0785FC-6C29-5DF2-321C-EB3B5EA545ED}"/>
                </a:ext>
              </a:extLst>
            </p:cNvPr>
            <p:cNvCxnSpPr>
              <a:cxnSpLocks/>
              <a:stCxn id="23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ED8591-4808-13E0-06EB-EE1A7A54F99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798B7B-6F23-9037-9B1B-4B96FD87B0DF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E63AA20-E659-DC9F-07B3-4066037AE0D8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7ADF0F-5231-D1E6-1A1C-23D6E1AD635F}"/>
                </a:ext>
              </a:extLst>
            </p:cNvPr>
            <p:cNvCxnSpPr>
              <a:cxnSpLocks/>
              <a:stCxn id="20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279D62-BE16-42A9-C793-48BD972A91FA}"/>
                </a:ext>
              </a:extLst>
            </p:cNvPr>
            <p:cNvCxnSpPr>
              <a:cxnSpLocks/>
              <a:stCxn id="16" idx="4"/>
              <a:endCxn id="20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1619EA-37E0-E778-A17C-8B50315315B3}"/>
                </a:ext>
              </a:extLst>
            </p:cNvPr>
            <p:cNvCxnSpPr>
              <a:cxnSpLocks/>
              <a:stCxn id="20" idx="5"/>
              <a:endCxn id="21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57E8DB-A3C4-159A-A3BB-297D7B62959E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A708B0-2EF2-6B00-295E-7BBE04A9D496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A227EF-A1E1-1559-C876-0A122925124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46B0B5-70D3-CFC4-A19A-585A0E211094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5E969C8-9D87-1060-7834-FA08BBAA178D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365681-F131-3EA2-1F93-A8926AE9AF71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147CE08-0913-C06F-7098-D312545BFAE3}"/>
                </a:ext>
              </a:extLst>
            </p:cNvPr>
            <p:cNvCxnSpPr>
              <a:cxnSpLocks/>
              <a:stCxn id="6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E664A54-5345-3F03-F013-19AA2A3BDA28}"/>
                </a:ext>
              </a:extLst>
            </p:cNvPr>
            <p:cNvCxnSpPr>
              <a:cxnSpLocks/>
              <a:stCxn id="4" idx="3"/>
              <a:endCxn id="6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9D19EF7-952C-68C6-ECE7-EEED1EC5CCA8}"/>
                </a:ext>
              </a:extLst>
            </p:cNvPr>
            <p:cNvCxnSpPr>
              <a:cxnSpLocks/>
              <a:stCxn id="10" idx="4"/>
              <a:endCxn id="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B89515-6FC0-955F-2376-E65E429F3882}"/>
                </a:ext>
              </a:extLst>
            </p:cNvPr>
            <p:cNvCxnSpPr>
              <a:cxnSpLocks/>
              <a:stCxn id="8" idx="4"/>
              <a:endCxn id="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36C3D2-4CA3-09E1-14D3-095B3F064C45}"/>
                </a:ext>
              </a:extLst>
            </p:cNvPr>
            <p:cNvCxnSpPr>
              <a:cxnSpLocks/>
              <a:stCxn id="3" idx="5"/>
              <a:endCxn id="6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061E34B-D87B-A982-B2ED-812226DB7592}"/>
                </a:ext>
              </a:extLst>
            </p:cNvPr>
            <p:cNvCxnSpPr>
              <a:cxnSpLocks/>
              <a:stCxn id="3" idx="7"/>
              <a:endCxn id="8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85C1D8-481D-EC1A-AF88-D8F12333A113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FDA58C-A661-D16F-C77E-B455D818505C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61046B9-437C-82D5-6127-843A9D06D432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50C7DF-EEF5-A819-8D47-E617E5D2D0A6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6E13B7-B06D-BF33-CA64-E7BB63172CD7}"/>
                </a:ext>
              </a:extLst>
            </p:cNvPr>
            <p:cNvCxnSpPr>
              <a:cxnSpLocks/>
              <a:stCxn id="22" idx="2"/>
              <a:endCxn id="23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3AE727-21A8-66D1-35C7-D300A1314C6A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3DCEFEE-99B4-76DB-2E58-965B5ED403D8}"/>
                </a:ext>
              </a:extLst>
            </p:cNvPr>
            <p:cNvCxnSpPr>
              <a:cxnSpLocks/>
              <a:stCxn id="26" idx="3"/>
              <a:endCxn id="22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2548EE-85C4-A164-E12B-E4B49D2FAE03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8DBBA0-BDDA-074D-FBA3-3B7B9F81B565}"/>
                </a:ext>
              </a:extLst>
            </p:cNvPr>
            <p:cNvCxnSpPr>
              <a:cxnSpLocks/>
              <a:stCxn id="25" idx="2"/>
              <a:endCxn id="22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448B26F-11E5-9BB1-9A71-A0149814E638}"/>
                </a:ext>
              </a:extLst>
            </p:cNvPr>
            <p:cNvCxnSpPr>
              <a:cxnSpLocks/>
              <a:stCxn id="27" idx="3"/>
              <a:endCxn id="25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DFA43F-8CF2-1BFA-B2EE-C96F01194273}"/>
                </a:ext>
              </a:extLst>
            </p:cNvPr>
            <p:cNvCxnSpPr>
              <a:cxnSpLocks/>
              <a:stCxn id="27" idx="5"/>
              <a:endCxn id="26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861A72-51B2-AF81-E859-C162CF753BAF}"/>
                </a:ext>
              </a:extLst>
            </p:cNvPr>
            <p:cNvCxnSpPr>
              <a:cxnSpLocks/>
              <a:stCxn id="30" idx="3"/>
              <a:endCxn id="27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A545BE2-7A62-2CB5-3B98-27317003C00D}"/>
                </a:ext>
              </a:extLst>
            </p:cNvPr>
            <p:cNvCxnSpPr>
              <a:cxnSpLocks/>
              <a:stCxn id="29" idx="6"/>
              <a:endCxn id="30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08B4A9-ECB8-499D-9D8C-D8E6A8C439A5}"/>
                </a:ext>
              </a:extLst>
            </p:cNvPr>
            <p:cNvCxnSpPr>
              <a:cxnSpLocks/>
              <a:stCxn id="29" idx="4"/>
              <a:endCxn id="28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A26EA3-C0FE-7552-E9E1-050241B9547E}"/>
                </a:ext>
              </a:extLst>
            </p:cNvPr>
            <p:cNvCxnSpPr>
              <a:cxnSpLocks/>
              <a:stCxn id="24" idx="7"/>
              <a:endCxn id="28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D0B4CB-D91D-B4A0-F30F-006C9372D116}"/>
                </a:ext>
              </a:extLst>
            </p:cNvPr>
            <p:cNvCxnSpPr>
              <a:cxnSpLocks/>
              <a:stCxn id="23" idx="7"/>
              <a:endCxn id="29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460328-6A97-939B-861C-98420299F121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DD0536A-ACD0-47E2-A26F-838C88D239B4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9BC37C-B6DF-ABE2-72FD-0AF160FBE8F3}"/>
                </a:ext>
              </a:extLst>
            </p:cNvPr>
            <p:cNvCxnSpPr>
              <a:cxnSpLocks/>
              <a:stCxn id="33" idx="2"/>
              <a:endCxn id="32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0C5995-DD18-2E70-ABAD-09F9B8EF2E12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16F9478-2E0F-7CFD-A8C3-131F0D37CC53}"/>
                </a:ext>
              </a:extLst>
            </p:cNvPr>
            <p:cNvCxnSpPr>
              <a:cxnSpLocks/>
              <a:stCxn id="36" idx="3"/>
              <a:endCxn id="33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4C85276-CC58-5460-3E87-06525401BBFA}"/>
                </a:ext>
              </a:extLst>
            </p:cNvPr>
            <p:cNvCxnSpPr>
              <a:cxnSpLocks/>
              <a:stCxn id="36" idx="1"/>
              <a:endCxn id="35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05F22A-3772-31F8-0024-3DCE819E2CA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6A8069-9134-B4E8-0AC7-6151ED459A02}"/>
                </a:ext>
              </a:extLst>
            </p:cNvPr>
            <p:cNvCxnSpPr>
              <a:cxnSpLocks/>
              <a:stCxn id="37" idx="6"/>
              <a:endCxn id="35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A99D18-F20B-46EF-6245-553D5D52F2C2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15D39D-8699-AAE9-610C-73C4B17C8BB3}"/>
                </a:ext>
              </a:extLst>
            </p:cNvPr>
            <p:cNvCxnSpPr>
              <a:cxnSpLocks/>
              <a:stCxn id="31" idx="5"/>
              <a:endCxn id="34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1B91BC6-F4AA-A361-9973-48CCCC496E51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1452E64-2A5E-2105-7C45-71227545B203}"/>
                </a:ext>
              </a:extLst>
            </p:cNvPr>
            <p:cNvCxnSpPr>
              <a:cxnSpLocks/>
              <a:stCxn id="37" idx="3"/>
              <a:endCxn id="34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14F72DC-0792-09DA-D9C3-BD5D7E5A068E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8A0142B-9A7F-5C2B-045B-A911E11C0894}"/>
                </a:ext>
              </a:extLst>
            </p:cNvPr>
            <p:cNvCxnSpPr>
              <a:cxnSpLocks/>
              <a:stCxn id="23" idx="0"/>
              <a:endCxn id="32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E0A98B-CBD7-2565-9778-EA28C8C1FE88}"/>
                </a:ext>
              </a:extLst>
            </p:cNvPr>
            <p:cNvCxnSpPr>
              <a:cxnSpLocks/>
              <a:stCxn id="16" idx="1"/>
              <a:endCxn id="6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1B55AA-67D4-2AF1-7BD7-A571C9A9E15C}"/>
                </a:ext>
              </a:extLst>
            </p:cNvPr>
            <p:cNvCxnSpPr>
              <a:cxnSpLocks/>
              <a:stCxn id="4" idx="2"/>
              <a:endCxn id="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42EB71-45E4-5E56-16DE-808C4C85D6B1}"/>
                </a:ext>
              </a:extLst>
            </p:cNvPr>
            <p:cNvCxnSpPr>
              <a:cxnSpLocks/>
              <a:stCxn id="30" idx="4"/>
              <a:endCxn id="26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10092F5-E7DD-D079-0F85-15B077C11323}"/>
              </a:ext>
            </a:extLst>
          </p:cNvPr>
          <p:cNvSpPr txBox="1"/>
          <p:nvPr/>
        </p:nvSpPr>
        <p:spPr>
          <a:xfrm>
            <a:off x="8377304" y="-51764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Ví dụ</a:t>
            </a:r>
            <a:r>
              <a:rPr lang="vi-VN" sz="1800"/>
              <a:t> 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432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36559-6466-BD51-2C70-E9469D723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3903B-0915-A3A3-9F08-0CD3D18BAEA3}"/>
              </a:ext>
            </a:extLst>
          </p:cNvPr>
          <p:cNvSpPr txBox="1"/>
          <p:nvPr/>
        </p:nvSpPr>
        <p:spPr>
          <a:xfrm>
            <a:off x="1442559" y="45307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7BD5D-8668-C92A-F95D-A7095BF94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2336F44-9511-359C-16A4-1235BB2DE1D4}"/>
              </a:ext>
            </a:extLst>
          </p:cNvPr>
          <p:cNvGrpSpPr/>
          <p:nvPr/>
        </p:nvGrpSpPr>
        <p:grpSpPr>
          <a:xfrm>
            <a:off x="1391048" y="1200696"/>
            <a:ext cx="5927533" cy="3124418"/>
            <a:chOff x="1391048" y="1200696"/>
            <a:chExt cx="5927533" cy="312441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0D26B8B-E809-8A2E-69DD-6EE6CF26C08A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64C6C4-3A7F-75C6-E10E-AE5906F0ED21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BEEE36-B649-A6D7-E9E7-0FC232F8C7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EC222A-1A49-A33F-CE99-900FAFCF166E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61A57A-7307-7A13-617A-F7D4E3FBB106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439A62-02C0-2F83-71D6-75662A94FCFE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F4350E-ADA9-3AB8-9322-15FA27B64F1B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1D641D-DABD-7EEF-C231-7FF8C16E2810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DF547-2FB3-88B4-1BB7-225D28593E2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E82B51-5190-7985-3F89-2D1B802D6196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2CB12-60B4-2936-46F8-0A47BB08A429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E2D8D75-CAE4-3387-2EA1-8654F3E03533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3D25D2-F87E-5188-F103-E621F00582E9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9719FC-CFBF-E721-0CDA-EADCB15B26D8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0DA8BC-C26D-2E0F-EED9-636EAA159F82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B2B1F4-B0D4-C581-0AD0-564D75ADAA22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E70A55-62BF-C871-839A-BE561C761406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ADC338-29F2-5D15-9215-D39AA5E5F84D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2BE13C-EC9D-0434-3F14-A827B5704B7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174557-7108-2622-2CDA-985314450E74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994BBA-B55E-DBBF-AB09-33944EC4767E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E9228-F765-736E-E460-BC823931BB64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E8A2D-5B9A-53D8-AD3E-A212354EB3F4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EA0D31-D8C6-17F7-5EC9-35D024D84AB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1907AD-A87F-E3B8-AF4C-DE7B836821A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E49A60-F7DF-4DC3-BA6D-F4623AD16702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338AD4-A1CF-FD5E-DF14-12A4E59C7CA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41097F-3ED1-02F5-A8D2-C6F3C8492F9F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E0607B-616D-7645-0928-94B98132871F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8FA570-2B6D-13D5-C31A-DF97F6B1A3F9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1148E-0D0F-3B70-DD8F-57E3421426C1}"/>
                </a:ext>
              </a:extLst>
            </p:cNvPr>
            <p:cNvCxnSpPr>
              <a:stCxn id="30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8F9961-37BF-5415-DB6F-CB3A756D5C67}"/>
                </a:ext>
              </a:extLst>
            </p:cNvPr>
            <p:cNvCxnSpPr>
              <a:cxnSpLocks/>
              <a:stCxn id="31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8AAB2B-A09D-B107-C82A-296132420C8E}"/>
                </a:ext>
              </a:extLst>
            </p:cNvPr>
            <p:cNvCxnSpPr>
              <a:cxnSpLocks/>
              <a:stCxn id="21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BEE8A9-8895-093A-D922-BFA6CE0DE0D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BC1108-7857-CA0F-BC67-3B682CC3DDFA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5135A7-6D20-F79A-B1DD-A21D62159E42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26E61E-9475-8543-41CA-E28DD55CDD54}"/>
                </a:ext>
              </a:extLst>
            </p:cNvPr>
            <p:cNvCxnSpPr>
              <a:cxnSpLocks/>
              <a:stCxn id="18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E84491E-538A-A3EC-9D71-538728B98199}"/>
                </a:ext>
              </a:extLst>
            </p:cNvPr>
            <p:cNvCxnSpPr>
              <a:cxnSpLocks/>
              <a:stCxn id="16" idx="4"/>
              <a:endCxn id="18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E564E7-7BFD-5542-00D3-F4DA75663289}"/>
                </a:ext>
              </a:extLst>
            </p:cNvPr>
            <p:cNvCxnSpPr>
              <a:cxnSpLocks/>
              <a:stCxn id="18" idx="5"/>
              <a:endCxn id="19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91AEF50-D0F0-F7BF-2567-70F37E8E6564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898325-2E0A-486C-7D14-9242B210147C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FB205E-2E76-CAEF-CC0A-76CD0528B07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1394A0-BD10-D1D6-4626-6D5AECF9EC09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BEDA76-E98B-2352-5F81-229AD73BA4B1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37DCCB3-C1C7-7EE8-4A1A-23A0618272FC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7562678-DF46-40FE-2B62-2446059D4D46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9423EE-B87C-D9B7-F5C6-F360D4F40E80}"/>
                </a:ext>
              </a:extLst>
            </p:cNvPr>
            <p:cNvCxnSpPr>
              <a:cxnSpLocks/>
              <a:stCxn id="7" idx="3"/>
              <a:endCxn id="8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995F09-F74B-6BF1-AF18-DF317AD4E04C}"/>
                </a:ext>
              </a:extLst>
            </p:cNvPr>
            <p:cNvCxnSpPr>
              <a:cxnSpLocks/>
              <a:stCxn id="10" idx="4"/>
              <a:endCxn id="7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7B5C69E-605B-A529-47C1-58E339E60A48}"/>
                </a:ext>
              </a:extLst>
            </p:cNvPr>
            <p:cNvCxnSpPr>
              <a:cxnSpLocks/>
              <a:stCxn id="9" idx="4"/>
              <a:endCxn id="7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049D3C8-EE66-F622-0EE6-5BC7C680C7DC}"/>
                </a:ext>
              </a:extLst>
            </p:cNvPr>
            <p:cNvCxnSpPr>
              <a:cxnSpLocks/>
              <a:stCxn id="2" idx="5"/>
              <a:endCxn id="8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AD4173-4C36-8F4D-429A-3A96E3AB3887}"/>
                </a:ext>
              </a:extLst>
            </p:cNvPr>
            <p:cNvCxnSpPr>
              <a:cxnSpLocks/>
              <a:stCxn id="2" idx="7"/>
              <a:endCxn id="9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B769B9-B39B-87D9-5298-3818C85E5EA1}"/>
                </a:ext>
              </a:extLst>
            </p:cNvPr>
            <p:cNvCxnSpPr>
              <a:cxnSpLocks/>
              <a:stCxn id="8" idx="0"/>
              <a:endCxn id="9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AA41935-8441-B43D-DBEB-D8D1D5FCEC81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85CB637-1933-73BF-EC79-4A21B4E45A08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0EDE9AC-FDB9-1CEE-3DDC-109CE04B36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87C66B8-4FD2-69F9-3BC1-DCE8231D4B0D}"/>
                </a:ext>
              </a:extLst>
            </p:cNvPr>
            <p:cNvCxnSpPr>
              <a:cxnSpLocks/>
              <a:stCxn id="20" idx="2"/>
              <a:endCxn id="21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92571D-13C8-D605-5DC0-D6D974D2526F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48B9B2-FEDC-BC9F-BC91-7341783DE039}"/>
                </a:ext>
              </a:extLst>
            </p:cNvPr>
            <p:cNvCxnSpPr>
              <a:cxnSpLocks/>
              <a:stCxn id="24" idx="3"/>
              <a:endCxn id="20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44FF175-7EF8-5FFC-833E-DC7515F6D50C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49FF50-798A-0AF1-6917-66D98506C440}"/>
                </a:ext>
              </a:extLst>
            </p:cNvPr>
            <p:cNvCxnSpPr>
              <a:cxnSpLocks/>
              <a:stCxn id="23" idx="2"/>
              <a:endCxn id="20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95F7AD8-C6E1-4F56-BE9E-7384C859B859}"/>
                </a:ext>
              </a:extLst>
            </p:cNvPr>
            <p:cNvCxnSpPr>
              <a:cxnSpLocks/>
              <a:stCxn id="25" idx="3"/>
              <a:endCxn id="23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76817-437F-39B7-6642-64B330DFF4FC}"/>
                </a:ext>
              </a:extLst>
            </p:cNvPr>
            <p:cNvCxnSpPr>
              <a:cxnSpLocks/>
              <a:stCxn id="25" idx="5"/>
              <a:endCxn id="24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D7DEBB5-5793-F2E1-3FCF-E282EBD865DD}"/>
                </a:ext>
              </a:extLst>
            </p:cNvPr>
            <p:cNvCxnSpPr>
              <a:cxnSpLocks/>
              <a:stCxn id="29" idx="3"/>
              <a:endCxn id="25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014B0D-044C-5FC0-D57C-AECA0937E823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78AD0D0-5CFF-DBDE-F8F5-D302FAE9F0B7}"/>
                </a:ext>
              </a:extLst>
            </p:cNvPr>
            <p:cNvCxnSpPr>
              <a:cxnSpLocks/>
              <a:stCxn id="27" idx="4"/>
              <a:endCxn id="26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E367425-AADF-FC0D-0648-6054D5CDA0E0}"/>
                </a:ext>
              </a:extLst>
            </p:cNvPr>
            <p:cNvCxnSpPr>
              <a:cxnSpLocks/>
              <a:stCxn id="22" idx="7"/>
              <a:endCxn id="26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449A255-4BE2-3354-3487-5836F02DB4B8}"/>
                </a:ext>
              </a:extLst>
            </p:cNvPr>
            <p:cNvCxnSpPr>
              <a:cxnSpLocks/>
              <a:stCxn id="21" idx="7"/>
              <a:endCxn id="27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AAE0E1-6CBD-A78C-4314-3F5C54E1C659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5AC8C91-5369-D26D-69C5-D603DA7C2066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643C042-8A59-1191-B90B-77AD284A4E27}"/>
                </a:ext>
              </a:extLst>
            </p:cNvPr>
            <p:cNvCxnSpPr>
              <a:cxnSpLocks/>
              <a:stCxn id="32" idx="2"/>
              <a:endCxn id="31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9FD443B-CA90-4C8D-71B6-34B4D1A01346}"/>
                </a:ext>
              </a:extLst>
            </p:cNvPr>
            <p:cNvCxnSpPr>
              <a:cxnSpLocks/>
              <a:stCxn id="34" idx="3"/>
              <a:endCxn id="32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5A0391-56AF-D042-8D8F-573F082957C6}"/>
                </a:ext>
              </a:extLst>
            </p:cNvPr>
            <p:cNvCxnSpPr>
              <a:cxnSpLocks/>
              <a:stCxn id="35" idx="3"/>
              <a:endCxn id="32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CE0C07B-1F50-2E4D-6BA0-1AC33C02BA4A}"/>
                </a:ext>
              </a:extLst>
            </p:cNvPr>
            <p:cNvCxnSpPr>
              <a:cxnSpLocks/>
              <a:stCxn id="35" idx="1"/>
              <a:endCxn id="34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1CFBF44-23BD-DEC7-A1E3-1219334C6714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823BD8-2576-4B45-7C68-39B65CBEF484}"/>
                </a:ext>
              </a:extLst>
            </p:cNvPr>
            <p:cNvCxnSpPr>
              <a:cxnSpLocks/>
              <a:stCxn id="36" idx="6"/>
              <a:endCxn id="34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AF9481C-6B1F-B93B-B3AD-E1BC668146D8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4C9BA0E-7567-8A3C-BD3C-8D6C2B0FC7E9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3AA5F8-AD8A-BB1D-23C9-E5EDE9E7647A}"/>
                </a:ext>
              </a:extLst>
            </p:cNvPr>
            <p:cNvCxnSpPr>
              <a:cxnSpLocks/>
              <a:stCxn id="33" idx="4"/>
              <a:endCxn id="32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244E1C-A555-F768-A29A-73785E7FE913}"/>
                </a:ext>
              </a:extLst>
            </p:cNvPr>
            <p:cNvCxnSpPr>
              <a:cxnSpLocks/>
              <a:stCxn id="36" idx="3"/>
              <a:endCxn id="33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6E8C96-B9C4-62A2-CEBD-48878A6BA4C5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C4E5EC-DA88-06D2-56B1-64629C1F80BF}"/>
                </a:ext>
              </a:extLst>
            </p:cNvPr>
            <p:cNvCxnSpPr>
              <a:cxnSpLocks/>
              <a:stCxn id="21" idx="0"/>
              <a:endCxn id="31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6E2EB36-A4CB-4CE0-9037-93FDEAB545C6}"/>
                </a:ext>
              </a:extLst>
            </p:cNvPr>
            <p:cNvCxnSpPr>
              <a:cxnSpLocks/>
              <a:stCxn id="16" idx="1"/>
              <a:endCxn id="8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572FA6E-3B70-5758-DE27-626C56C9BDC5}"/>
                </a:ext>
              </a:extLst>
            </p:cNvPr>
            <p:cNvCxnSpPr>
              <a:cxnSpLocks/>
              <a:stCxn id="7" idx="2"/>
              <a:endCxn id="2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994F906-BEC3-278D-0958-0791A54B34EA}"/>
                </a:ext>
              </a:extLst>
            </p:cNvPr>
            <p:cNvCxnSpPr>
              <a:cxnSpLocks/>
              <a:stCxn id="29" idx="4"/>
              <a:endCxn id="24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7" name="Title 5">
            <a:extLst>
              <a:ext uri="{FF2B5EF4-FFF2-40B4-BE49-F238E27FC236}">
                <a16:creationId xmlns:a16="http://schemas.microsoft.com/office/drawing/2014/main" id="{BA0C234D-7748-1B84-450E-2D4C0548416E}"/>
              </a:ext>
            </a:extLst>
          </p:cNvPr>
          <p:cNvSpPr txBox="1">
            <a:spLocks/>
          </p:cNvSpPr>
          <p:nvPr/>
        </p:nvSpPr>
        <p:spPr>
          <a:xfrm>
            <a:off x="-178598" y="-691929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C3BCB-7EC8-6790-CACC-29665F54B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2D96A69-F95E-4C74-1108-F3DDAD01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21163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E75FC-1D64-2FC2-2070-2F74A0DB0DA9}"/>
              </a:ext>
            </a:extLst>
          </p:cNvPr>
          <p:cNvSpPr txBox="1"/>
          <p:nvPr/>
        </p:nvSpPr>
        <p:spPr>
          <a:xfrm>
            <a:off x="1246818" y="994774"/>
            <a:ext cx="6798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We have: </a:t>
            </a:r>
            <a:r>
              <a:rPr lang="en-US" sz="1600"/>
              <a:t>a undirected graph </a:t>
            </a:r>
            <a:r>
              <a:rPr lang="vi-VN" sz="1600"/>
              <a:t>G(V,E):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Task: </a:t>
            </a:r>
            <a:r>
              <a:rPr lang="en-US" sz="1600"/>
              <a:t>Divide G into</a:t>
            </a:r>
            <a:r>
              <a:rPr lang="vi-VN" sz="1600"/>
              <a:t> </a:t>
            </a:r>
            <a:r>
              <a:rPr lang="en-US" sz="1600"/>
              <a:t>two clusters</a:t>
            </a:r>
            <a:r>
              <a:rPr lang="vi-VN" sz="1600"/>
              <a:t> A, B</a:t>
            </a:r>
            <a:r>
              <a:rPr lang="en-US" sz="1600"/>
              <a:t>.</a:t>
            </a:r>
            <a:r>
              <a:rPr lang="vi-VN" sz="1600"/>
              <a:t> </a:t>
            </a:r>
            <a:r>
              <a:rPr lang="en-US" sz="1600"/>
              <a:t>Such that</a:t>
            </a:r>
            <a:r>
              <a:rPr lang="vi-VN" sz="1600"/>
              <a:t> A = V/B </a:t>
            </a:r>
            <a:r>
              <a:rPr lang="en-US" sz="1600"/>
              <a:t>and</a:t>
            </a:r>
            <a:r>
              <a:rPr lang="vi-VN" sz="1600"/>
              <a:t> B = V/A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15097E-E569-600C-4BCA-BA246EC00D22}"/>
              </a:ext>
            </a:extLst>
          </p:cNvPr>
          <p:cNvGrpSpPr/>
          <p:nvPr/>
        </p:nvGrpSpPr>
        <p:grpSpPr>
          <a:xfrm>
            <a:off x="2972606" y="1490962"/>
            <a:ext cx="2956294" cy="1084250"/>
            <a:chOff x="2182866" y="2457854"/>
            <a:chExt cx="4408561" cy="16168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6170E4-DA45-BFF1-4F95-1388CAC929A0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5AF5E-9AEF-5282-37B1-A10D63972A0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913D0E-0E20-D6A1-7584-6CCFC086EEF8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17B385-AD9C-37FD-B2BF-16A55B404FBB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87E442-7E9B-2B5A-8493-ADFB97C73AD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AD18E2-915B-42F2-62A9-0C98840502EE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94809-AA0E-2836-F90D-DF9C0005B9A7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D283D1-EB4E-1DFC-3D9A-83E200B4B0FE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144B92-81B4-C1FE-D1F8-9DD717925263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D4AC05-2BDD-465C-56D6-9696732CFC5E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55CC43-AEF4-9A49-DC68-9B201EDADDFB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D5DA33-CC90-A281-D3BD-3588AF7E18B7}"/>
                </a:ext>
              </a:extLst>
            </p:cNvPr>
            <p:cNvCxnSpPr>
              <a:cxnSpLocks/>
              <a:stCxn id="11" idx="0"/>
              <a:endCxn id="7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DE93DF-4CA4-952E-D584-ACAFB42A73CF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96E7C-B95C-A45A-1B4F-CBE1C79AE746}"/>
                </a:ext>
              </a:extLst>
            </p:cNvPr>
            <p:cNvCxnSpPr>
              <a:cxnSpLocks/>
              <a:stCxn id="7" idx="6"/>
              <a:endCxn id="12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FA52B6-7268-C1AA-363E-790A6CF17D95}"/>
              </a:ext>
            </a:extLst>
          </p:cNvPr>
          <p:cNvGrpSpPr/>
          <p:nvPr/>
        </p:nvGrpSpPr>
        <p:grpSpPr>
          <a:xfrm>
            <a:off x="3022280" y="3428814"/>
            <a:ext cx="2625858" cy="1216689"/>
            <a:chOff x="1868650" y="2115424"/>
            <a:chExt cx="5038617" cy="233463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430045-4EA0-F43E-3D6B-C5D51E1F37CF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B4E2F3-6C97-C616-A247-5BCA237AD35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FA5B76-6F80-39AE-0EC3-0D4A62182EAC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526DB3-1B8F-2CE7-EF77-7C79B0A23962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3606C8-E714-6E5A-65B4-15E017D5E3C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F32663-E64B-0367-D177-EC173155B18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678177-AACE-038F-9D83-F914C7C962C4}"/>
                </a:ext>
              </a:extLst>
            </p:cNvPr>
            <p:cNvSpPr/>
            <p:nvPr/>
          </p:nvSpPr>
          <p:spPr>
            <a:xfrm>
              <a:off x="186865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003716-3BE3-F2DC-2159-B81BE446CE4A}"/>
                </a:ext>
              </a:extLst>
            </p:cNvPr>
            <p:cNvSpPr/>
            <p:nvPr/>
          </p:nvSpPr>
          <p:spPr>
            <a:xfrm>
              <a:off x="452399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426752-4196-4380-2443-9F6DC6A82D85}"/>
              </a:ext>
            </a:extLst>
          </p:cNvPr>
          <p:cNvSpPr txBox="1"/>
          <p:nvPr/>
        </p:nvSpPr>
        <p:spPr>
          <a:xfrm>
            <a:off x="2642535" y="3415458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7D99C-C154-D4D9-5B6F-C19A20372D09}"/>
              </a:ext>
            </a:extLst>
          </p:cNvPr>
          <p:cNvSpPr txBox="1"/>
          <p:nvPr/>
        </p:nvSpPr>
        <p:spPr>
          <a:xfrm>
            <a:off x="5755497" y="3432937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DE97-D4F5-99CC-E8BD-55E2335CC4C9}"/>
              </a:ext>
            </a:extLst>
          </p:cNvPr>
          <p:cNvSpPr txBox="1"/>
          <p:nvPr/>
        </p:nvSpPr>
        <p:spPr>
          <a:xfrm>
            <a:off x="9980463" y="1077357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0290A-B361-2570-4E21-2E170FF50EDC}"/>
              </a:ext>
            </a:extLst>
          </p:cNvPr>
          <p:cNvGrpSpPr/>
          <p:nvPr/>
        </p:nvGrpSpPr>
        <p:grpSpPr>
          <a:xfrm>
            <a:off x="9908989" y="1938930"/>
            <a:ext cx="1287332" cy="678556"/>
            <a:chOff x="1391048" y="1200696"/>
            <a:chExt cx="5927533" cy="31244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A0BB22-BC2D-186F-F2AD-44A94555D27B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2CFE6B-7942-29E4-935A-A17C77F3A06C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FC6026-F90C-BE1B-97DF-429881612454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DDAE93-B13E-5121-4EE6-17DE97FC5EA1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3FA981-FB46-92CA-9EEA-306B53E0369E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4E9641-F53A-FEF9-74B7-046457773C59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DA43AB-09CC-3286-1EDF-29471A44658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7B3391-5638-7BCD-FABE-8CD2C825CA4D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5F06C0-AC00-41BA-3205-D009300D2863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217B10-BCD9-1D23-B0FF-E576F44260C3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9A3DF8-84C4-8107-25D1-E6A1428B56EA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CF4913-EDFD-8A7F-1F38-0EFCCA1860F4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B9B6E0-5EAD-5E24-67FD-B66AC5C0253B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45848F-3DAE-04C4-4C53-2B11BA1E5B80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DC9B8A1-5CCD-54D5-9297-C12B6819FBA6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94EB2B-20F9-63DA-5C39-BB8D0C9CD27C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A72668-44BD-33A0-AE79-F50B800E7FD8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7E3065-B1BF-EDB3-AC2E-26DB71891557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826C3D-FCD4-BCFD-0129-8F33A6925FF5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E1E3E52-48A3-15EE-C5F0-273462CA22DC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0E459C-34F1-3E4D-853D-95D0EA77DC62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17874-6FFB-F62F-4DF9-B659110F8C7A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0E08AE4-89EE-F64C-9981-09867733CFDE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0EB357-002C-03B9-CB2D-75E42C20A525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611D0A-29F6-43E2-08BD-5E884E5D1C6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327B93-E86B-A31C-0C21-2069C1CE1017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AD4384-A50C-3E44-5619-1D546BA3C4F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27ED7EE-3C6B-09D6-4BBC-6757FB979D14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B871470-F8DF-FFB6-2D78-8C7E6B825D0E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3269CF1-7D01-CDC9-0FED-0AE247FD736C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293EE33-FA65-B89F-09D4-E7BBB9DDDDAC}"/>
                </a:ext>
              </a:extLst>
            </p:cNvPr>
            <p:cNvCxnSpPr>
              <a:stCxn id="56" idx="3"/>
              <a:endCxn id="43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2F5D75-4F9B-0A3A-EE1B-0E3600267A14}"/>
                </a:ext>
              </a:extLst>
            </p:cNvPr>
            <p:cNvCxnSpPr>
              <a:cxnSpLocks/>
              <a:stCxn id="57" idx="3"/>
              <a:endCxn id="43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88CD53-5BE4-9A02-5DEF-E6E271492523}"/>
                </a:ext>
              </a:extLst>
            </p:cNvPr>
            <p:cNvCxnSpPr>
              <a:cxnSpLocks/>
              <a:stCxn id="48" idx="2"/>
              <a:endCxn id="43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58B8AA9-7622-DB32-0542-A681C56C4B20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940346-9BFF-97E1-6915-CEE6194D6FD7}"/>
                </a:ext>
              </a:extLst>
            </p:cNvPr>
            <p:cNvCxnSpPr>
              <a:cxnSpLocks/>
              <a:stCxn id="42" idx="4"/>
              <a:endCxn id="41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8637E4-6294-CFCC-F06A-F948D5F8BC4E}"/>
                </a:ext>
              </a:extLst>
            </p:cNvPr>
            <p:cNvCxnSpPr>
              <a:cxnSpLocks/>
              <a:stCxn id="42" idx="6"/>
              <a:endCxn id="44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29A9D6-3122-BEA3-27D8-56A8E54FDD70}"/>
                </a:ext>
              </a:extLst>
            </p:cNvPr>
            <p:cNvCxnSpPr>
              <a:cxnSpLocks/>
              <a:stCxn id="45" idx="3"/>
              <a:endCxn id="44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643F24-70A1-CF25-86AD-2D7ADFF9FD66}"/>
                </a:ext>
              </a:extLst>
            </p:cNvPr>
            <p:cNvCxnSpPr>
              <a:cxnSpLocks/>
              <a:stCxn id="43" idx="4"/>
              <a:endCxn id="45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EF6E59-6684-5F2E-C438-DDEE3B7308A2}"/>
                </a:ext>
              </a:extLst>
            </p:cNvPr>
            <p:cNvCxnSpPr>
              <a:cxnSpLocks/>
              <a:stCxn id="45" idx="5"/>
              <a:endCxn id="46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69000EC-6E1A-94F0-C88F-E209142EED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48FACE-AC82-C4AF-A1E4-149A587F85A8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144CDC-BEA2-4E52-E8E0-8A0035A0A0FF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FF6814-0CFA-5D89-9CD9-5C7A37BD7405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84C440-A42C-6AC6-05FA-D8823B0D54CE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6B1575-8154-4EBD-FF6D-0522B99A67D8}"/>
                </a:ext>
              </a:extLst>
            </p:cNvPr>
            <p:cNvCxnSpPr>
              <a:cxnSpLocks/>
              <a:stCxn id="38" idx="4"/>
              <a:endCxn id="39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4C36CC-3399-CEF9-EEE9-8696A7A891EF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40B59A7-4D1E-C207-320C-ABFE903FA315}"/>
                </a:ext>
              </a:extLst>
            </p:cNvPr>
            <p:cNvCxnSpPr>
              <a:cxnSpLocks/>
              <a:stCxn id="34" idx="3"/>
              <a:endCxn id="35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DB8C6C-4190-45E1-338B-DD9CD46DBD4D}"/>
                </a:ext>
              </a:extLst>
            </p:cNvPr>
            <p:cNvCxnSpPr>
              <a:cxnSpLocks/>
              <a:stCxn id="37" idx="4"/>
              <a:endCxn id="3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D7BD8E5-B1F2-719D-A24E-EF5AD3FA53BC}"/>
                </a:ext>
              </a:extLst>
            </p:cNvPr>
            <p:cNvCxnSpPr>
              <a:cxnSpLocks/>
              <a:stCxn id="36" idx="4"/>
              <a:endCxn id="3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771CEE-6A82-49EB-D0AC-B91FD11D7FF9}"/>
                </a:ext>
              </a:extLst>
            </p:cNvPr>
            <p:cNvCxnSpPr>
              <a:cxnSpLocks/>
              <a:stCxn id="33" idx="5"/>
              <a:endCxn id="35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55A99A-F022-F3D2-A59B-D87BA63E09AD}"/>
                </a:ext>
              </a:extLst>
            </p:cNvPr>
            <p:cNvCxnSpPr>
              <a:cxnSpLocks/>
              <a:stCxn id="33" idx="7"/>
              <a:endCxn id="36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2AEEF04-6AA4-824D-D790-4D0BB03F4A83}"/>
                </a:ext>
              </a:extLst>
            </p:cNvPr>
            <p:cNvCxnSpPr>
              <a:cxnSpLocks/>
              <a:stCxn id="35" idx="0"/>
              <a:endCxn id="36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9116651-B8E5-E256-69C1-358B95317AFC}"/>
                </a:ext>
              </a:extLst>
            </p:cNvPr>
            <p:cNvCxnSpPr>
              <a:cxnSpLocks/>
              <a:stCxn id="37" idx="2"/>
              <a:endCxn id="36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A2F517-0190-4B16-A31A-B635B2B16109}"/>
                </a:ext>
              </a:extLst>
            </p:cNvPr>
            <p:cNvCxnSpPr>
              <a:cxnSpLocks/>
              <a:stCxn id="42" idx="1"/>
              <a:endCxn id="38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1CB7ABF-97B7-9C52-DD58-B4561CAE6B00}"/>
                </a:ext>
              </a:extLst>
            </p:cNvPr>
            <p:cNvCxnSpPr>
              <a:cxnSpLocks/>
              <a:stCxn id="43" idx="2"/>
              <a:endCxn id="39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50CB31A-9DEE-A3EC-8D94-A9D1207D8102}"/>
                </a:ext>
              </a:extLst>
            </p:cNvPr>
            <p:cNvCxnSpPr>
              <a:cxnSpLocks/>
              <a:stCxn id="47" idx="2"/>
              <a:endCxn id="48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2E52F5-6F60-ED3F-C618-E1938AEB6925}"/>
                </a:ext>
              </a:extLst>
            </p:cNvPr>
            <p:cNvCxnSpPr>
              <a:cxnSpLocks/>
              <a:stCxn id="49" idx="2"/>
              <a:endCxn id="48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C2E412-8AD6-EA9E-A594-6877E6734BCA}"/>
                </a:ext>
              </a:extLst>
            </p:cNvPr>
            <p:cNvCxnSpPr>
              <a:cxnSpLocks/>
              <a:stCxn id="51" idx="3"/>
              <a:endCxn id="47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CA874F-3FE9-3547-8CCB-9A17AA799DCC}"/>
                </a:ext>
              </a:extLst>
            </p:cNvPr>
            <p:cNvCxnSpPr>
              <a:cxnSpLocks/>
              <a:stCxn id="49" idx="4"/>
              <a:endCxn id="47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5DA5BC-17EC-79FA-6C55-1E4EC2B10654}"/>
                </a:ext>
              </a:extLst>
            </p:cNvPr>
            <p:cNvCxnSpPr>
              <a:cxnSpLocks/>
              <a:stCxn id="50" idx="2"/>
              <a:endCxn id="47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DB90AD5-A46A-287C-5147-614ED9DDC210}"/>
                </a:ext>
              </a:extLst>
            </p:cNvPr>
            <p:cNvCxnSpPr>
              <a:cxnSpLocks/>
              <a:stCxn id="52" idx="3"/>
              <a:endCxn id="50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6750AB1-801F-23B6-805E-F0496041592B}"/>
                </a:ext>
              </a:extLst>
            </p:cNvPr>
            <p:cNvCxnSpPr>
              <a:cxnSpLocks/>
              <a:stCxn id="52" idx="5"/>
              <a:endCxn id="51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80ECB9-F22B-B5B2-2ACA-43B063C7F265}"/>
                </a:ext>
              </a:extLst>
            </p:cNvPr>
            <p:cNvCxnSpPr>
              <a:cxnSpLocks/>
              <a:stCxn id="55" idx="3"/>
              <a:endCxn id="52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04BD5D-614C-16FF-CB1B-D65AADF9661B}"/>
                </a:ext>
              </a:extLst>
            </p:cNvPr>
            <p:cNvCxnSpPr>
              <a:cxnSpLocks/>
              <a:stCxn id="54" idx="6"/>
              <a:endCxn id="55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33D6702-BD67-F903-44EF-52F382E4F8AC}"/>
                </a:ext>
              </a:extLst>
            </p:cNvPr>
            <p:cNvCxnSpPr>
              <a:cxnSpLocks/>
              <a:stCxn id="54" idx="4"/>
              <a:endCxn id="53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3DEF9AF-B5D2-8393-7004-C1EEC69FCDA1}"/>
                </a:ext>
              </a:extLst>
            </p:cNvPr>
            <p:cNvCxnSpPr>
              <a:cxnSpLocks/>
              <a:stCxn id="49" idx="7"/>
              <a:endCxn id="53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C21337D-5CAF-244E-F5EC-341EA8FAA1A3}"/>
                </a:ext>
              </a:extLst>
            </p:cNvPr>
            <p:cNvCxnSpPr>
              <a:cxnSpLocks/>
              <a:stCxn id="48" idx="7"/>
              <a:endCxn id="54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A657A9-5911-13C9-FD64-3FA7C9D931B3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3530201-B3BC-9DE8-B8EA-79F23D955454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E880A08-8482-71FE-67EC-4AA0178777EF}"/>
                </a:ext>
              </a:extLst>
            </p:cNvPr>
            <p:cNvCxnSpPr>
              <a:cxnSpLocks/>
              <a:stCxn id="58" idx="2"/>
              <a:endCxn id="57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4A5322-F7DD-6EB7-4CC7-6FED05564D7F}"/>
                </a:ext>
              </a:extLst>
            </p:cNvPr>
            <p:cNvCxnSpPr>
              <a:cxnSpLocks/>
              <a:stCxn id="60" idx="3"/>
              <a:endCxn id="58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5CB91C-FFCC-A8DC-5C6B-F31A1D16CE52}"/>
                </a:ext>
              </a:extLst>
            </p:cNvPr>
            <p:cNvCxnSpPr>
              <a:cxnSpLocks/>
              <a:stCxn id="61" idx="3"/>
              <a:endCxn id="58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7707A-9124-404A-B500-9954F63A7F73}"/>
                </a:ext>
              </a:extLst>
            </p:cNvPr>
            <p:cNvCxnSpPr>
              <a:cxnSpLocks/>
              <a:stCxn id="61" idx="1"/>
              <a:endCxn id="60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E4F6785-76E1-4580-2974-4459BD2A68EA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A2B68F-E9B6-BEEB-7F59-49ECBF834A27}"/>
                </a:ext>
              </a:extLst>
            </p:cNvPr>
            <p:cNvCxnSpPr>
              <a:cxnSpLocks/>
              <a:stCxn id="62" idx="6"/>
              <a:endCxn id="60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F558DBC-D0AC-4270-B204-CF1108764410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BF480F-9B04-98E3-E7A7-E9A407857AA4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68D3DDC-B60B-0781-91C7-44B232011C6F}"/>
                </a:ext>
              </a:extLst>
            </p:cNvPr>
            <p:cNvCxnSpPr>
              <a:cxnSpLocks/>
              <a:stCxn id="59" idx="4"/>
              <a:endCxn id="58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9BF4CD-2618-48A4-B90A-3608877412B2}"/>
                </a:ext>
              </a:extLst>
            </p:cNvPr>
            <p:cNvCxnSpPr>
              <a:cxnSpLocks/>
              <a:stCxn id="62" idx="3"/>
              <a:endCxn id="59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2854EB-EEF7-6BDF-0C51-AEEE1DDBBCDA}"/>
                </a:ext>
              </a:extLst>
            </p:cNvPr>
            <p:cNvCxnSpPr>
              <a:cxnSpLocks/>
              <a:stCxn id="53" idx="5"/>
              <a:endCxn id="52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081D35-3E8E-D875-D83B-31321D31D3E2}"/>
                </a:ext>
              </a:extLst>
            </p:cNvPr>
            <p:cNvCxnSpPr>
              <a:cxnSpLocks/>
              <a:stCxn id="48" idx="0"/>
              <a:endCxn id="57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A45606-B9E7-485D-AD89-ACFCEEB3EE5B}"/>
                </a:ext>
              </a:extLst>
            </p:cNvPr>
            <p:cNvCxnSpPr>
              <a:cxnSpLocks/>
              <a:stCxn id="43" idx="1"/>
              <a:endCxn id="35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37F2D9-0B35-E15C-6505-EC16D1FE27C5}"/>
                </a:ext>
              </a:extLst>
            </p:cNvPr>
            <p:cNvCxnSpPr>
              <a:cxnSpLocks/>
              <a:stCxn id="34" idx="2"/>
              <a:endCxn id="3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384B875-2B43-5623-675D-8AA10AE1A39C}"/>
                </a:ext>
              </a:extLst>
            </p:cNvPr>
            <p:cNvCxnSpPr>
              <a:cxnSpLocks/>
              <a:stCxn id="55" idx="4"/>
              <a:endCxn id="51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E207C-BF1B-137C-B6DF-99105059A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82236-3993-2FB1-493A-0E1B03CC0650}"/>
              </a:ext>
            </a:extLst>
          </p:cNvPr>
          <p:cNvGrpSpPr/>
          <p:nvPr/>
        </p:nvGrpSpPr>
        <p:grpSpPr>
          <a:xfrm>
            <a:off x="2742002" y="2850719"/>
            <a:ext cx="3659995" cy="1342339"/>
            <a:chOff x="2182866" y="2457854"/>
            <a:chExt cx="4408561" cy="16168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E94D25-F74F-9CE6-A2BF-A6D470EDC6C8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744BC9-C243-23A4-70CE-E220679F6C8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49F9BF-B372-4DBB-0D6A-90503E4A87E0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13DBB4-CE29-1414-789E-B4F89C143DD7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80A6F-8BB7-9CFC-1673-BB3DC7C8977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BB8ADF-F955-24A8-1A97-290F14BB6AED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5A427E-6A81-73D7-1E14-D045B71770E4}"/>
                </a:ext>
              </a:extLst>
            </p:cNvPr>
            <p:cNvCxnSpPr>
              <a:stCxn id="8" idx="6"/>
              <a:endCxn id="5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0D557A-BC1C-672B-C4B0-D46B3AF33154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33B763-0E59-E890-D387-2234A8EFCED2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339F10-ACEA-9606-A9DD-82936D3CAB68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B7B56D-D858-1D59-19E7-4352E520D333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051DAC-B16F-D901-37D9-6340A480B08D}"/>
                </a:ext>
              </a:extLst>
            </p:cNvPr>
            <p:cNvCxnSpPr>
              <a:cxnSpLocks/>
              <a:stCxn id="9" idx="0"/>
              <a:endCxn id="5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B38C07-4F85-1F58-F923-CC116749F357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B2CBA4-3C41-60D7-CA9B-781E11AD1F30}"/>
                </a:ext>
              </a:extLst>
            </p:cNvPr>
            <p:cNvCxnSpPr>
              <a:cxnSpLocks/>
              <a:stCxn id="5" idx="6"/>
              <a:endCxn id="10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8B74E0-EBDD-1DFE-0CD6-634B30480469}"/>
              </a:ext>
            </a:extLst>
          </p:cNvPr>
          <p:cNvCxnSpPr/>
          <p:nvPr/>
        </p:nvCxnSpPr>
        <p:spPr>
          <a:xfrm flipH="1">
            <a:off x="4380260" y="2397418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FA8B54-3F79-69D0-BF7C-FD9000B8DC9C}"/>
              </a:ext>
            </a:extLst>
          </p:cNvPr>
          <p:cNvSpPr txBox="1"/>
          <p:nvPr/>
        </p:nvSpPr>
        <p:spPr>
          <a:xfrm>
            <a:off x="1113550" y="858846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 b="1"/>
              <a:t>Desire</a:t>
            </a:r>
          </a:p>
          <a:p>
            <a:pPr marL="457200" indent="-169863" algn="just">
              <a:buFont typeface="Arial" panose="020B0604020202020204" pitchFamily="34" charset="0"/>
              <a:buChar char="•"/>
            </a:pPr>
            <a:r>
              <a:rPr lang="vi-VN" sz="1600"/>
              <a:t>Maximize the number of edges within cluster.</a:t>
            </a:r>
          </a:p>
          <a:p>
            <a:pPr marL="457200" indent="-169863" algn="just">
              <a:buFont typeface="Arial" panose="020B0604020202020204" pitchFamily="34" charset="0"/>
              <a:buChar char="•"/>
            </a:pPr>
            <a:r>
              <a:rPr lang="vi-VN" sz="1600"/>
              <a:t>Minimize the number of edges between two clusters.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0731CC6-06B5-B2D6-BA1D-2E4233DE7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5AC298-802F-A1D9-97FC-254ADEE05D82}"/>
              </a:ext>
            </a:extLst>
          </p:cNvPr>
          <p:cNvSpPr/>
          <p:nvPr/>
        </p:nvSpPr>
        <p:spPr>
          <a:xfrm>
            <a:off x="2617669" y="2747532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1B3BF8-2A94-6188-394E-864BC1FE8577}"/>
              </a:ext>
            </a:extLst>
          </p:cNvPr>
          <p:cNvSpPr/>
          <p:nvPr/>
        </p:nvSpPr>
        <p:spPr>
          <a:xfrm>
            <a:off x="4670930" y="2654309"/>
            <a:ext cx="1799187" cy="176246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4D2DF-2077-B3DB-F0C5-578E27035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E54FB-625C-E877-9CE3-8E1014C03427}"/>
              </a:ext>
            </a:extLst>
          </p:cNvPr>
          <p:cNvSpPr txBox="1"/>
          <p:nvPr/>
        </p:nvSpPr>
        <p:spPr>
          <a:xfrm>
            <a:off x="1222038" y="838130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Suppose that quality of the cluster A is evaluated by function </a:t>
            </a:r>
            <a:r>
              <a:rPr lang="vi-VN" sz="1600" i="1"/>
              <a:t>cut(A) </a:t>
            </a:r>
            <a:r>
              <a:rPr lang="vi-VN" sz="1600"/>
              <a:t>of the “edge cut” of the cluster.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“Edge cut” is a set of edges that has only one node in the cluster.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/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56AE8C-809A-B434-C480-419BFC7D06AC}"/>
              </a:ext>
            </a:extLst>
          </p:cNvPr>
          <p:cNvGrpSpPr/>
          <p:nvPr/>
        </p:nvGrpSpPr>
        <p:grpSpPr>
          <a:xfrm>
            <a:off x="1827604" y="3296027"/>
            <a:ext cx="3659995" cy="1342339"/>
            <a:chOff x="2182866" y="2457854"/>
            <a:chExt cx="4408561" cy="16168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F4D324-895F-5F8C-49FA-01B05A37CAB7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FD681E-716E-A624-31D9-AC94A1CAA42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D12A5A-EC18-A6B8-9DFE-A22A6AB587A9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2DE0C2-02C5-5CE3-06B7-80504CB375F6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A08933-AB6E-12EF-AAB9-6F56DD58C09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50CCCB-7D2B-0390-6D46-D50FA20F5F9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1AE637-9AB4-D88F-2B69-0653A4AAF785}"/>
                </a:ext>
              </a:extLst>
            </p:cNvPr>
            <p:cNvCxnSpPr>
              <a:stCxn id="14" idx="6"/>
              <a:endCxn id="11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686813-0D84-C388-374B-536F222F9587}"/>
                </a:ext>
              </a:extLst>
            </p:cNvPr>
            <p:cNvCxnSpPr>
              <a:cxnSpLocks/>
              <a:stCxn id="14" idx="3"/>
              <a:endCxn id="13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36D8E4-BF81-B385-CA55-029D414FB4A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EB3F3F-19B8-8664-0A41-63117BA53BFE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7323E6-C21F-AE33-1568-8B281EFDD482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4E7C8C-7C9D-7069-D877-0E3EDCA11D8C}"/>
                </a:ext>
              </a:extLst>
            </p:cNvPr>
            <p:cNvCxnSpPr>
              <a:cxnSpLocks/>
              <a:stCxn id="15" idx="0"/>
              <a:endCxn id="11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9B548-A545-3827-492D-E6E2E6994D16}"/>
                </a:ext>
              </a:extLst>
            </p:cNvPr>
            <p:cNvCxnSpPr>
              <a:cxnSpLocks/>
              <a:stCxn id="15" idx="6"/>
              <a:endCxn id="16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6378F5-808A-B7C8-F653-D3B90E090CB3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587E10-9CA3-4B25-49B8-2BA9EADC7929}"/>
              </a:ext>
            </a:extLst>
          </p:cNvPr>
          <p:cNvCxnSpPr/>
          <p:nvPr/>
        </p:nvCxnSpPr>
        <p:spPr>
          <a:xfrm flipH="1">
            <a:off x="3465862" y="2842726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2255D46-3CB5-FD23-5C85-9CC16AB8DEEB}"/>
              </a:ext>
            </a:extLst>
          </p:cNvPr>
          <p:cNvSpPr/>
          <p:nvPr/>
        </p:nvSpPr>
        <p:spPr>
          <a:xfrm>
            <a:off x="1672499" y="3130691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/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7BC8305-6E12-6353-6A6E-854F84CB054E}"/>
              </a:ext>
            </a:extLst>
          </p:cNvPr>
          <p:cNvSpPr txBox="1"/>
          <p:nvPr/>
        </p:nvSpPr>
        <p:spPr>
          <a:xfrm>
            <a:off x="1762346" y="2949461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86EF2680-DD99-1099-D610-C119A8FE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18" y="194851"/>
            <a:ext cx="2337745" cy="435813"/>
          </a:xfrm>
        </p:spPr>
        <p:txBody>
          <a:bodyPr/>
          <a:lstStyle/>
          <a:p>
            <a:pPr algn="l"/>
            <a:r>
              <a:rPr lang="vi-VN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 1:</a:t>
            </a:r>
            <a:endParaRPr lang="en-US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9A3796C4-D6D4-E9CD-0354-E8E3CB5DC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18188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26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63E25-442F-4EAB-78B2-539425307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160E-16AF-3187-C975-E137FAABEF30}"/>
              </a:ext>
            </a:extLst>
          </p:cNvPr>
          <p:cNvSpPr txBox="1"/>
          <p:nvPr/>
        </p:nvSpPr>
        <p:spPr>
          <a:xfrm>
            <a:off x="1298448" y="448231"/>
            <a:ext cx="630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 b="1"/>
              <a:t>So</a:t>
            </a:r>
            <a:r>
              <a:rPr lang="en-US" sz="1600" b="1"/>
              <a:t>:</a:t>
            </a:r>
            <a:r>
              <a:rPr lang="vi-VN" sz="1600" b="1"/>
              <a:t> </a:t>
            </a:r>
            <a:r>
              <a:rPr lang="en-US" sz="1600"/>
              <a:t>The quality of the cluster is total sum of weight of edge with one node outside of the cluster</a:t>
            </a:r>
            <a:endParaRPr lang="vi-VN" sz="160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Degenerate case</a:t>
            </a:r>
            <a:r>
              <a:rPr lang="vi-VN" sz="1600" b="1"/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0FCC9-3FFA-39C0-FC74-6541660DF505}"/>
              </a:ext>
            </a:extLst>
          </p:cNvPr>
          <p:cNvGrpSpPr/>
          <p:nvPr/>
        </p:nvGrpSpPr>
        <p:grpSpPr>
          <a:xfrm>
            <a:off x="2719368" y="1615926"/>
            <a:ext cx="3531572" cy="1239923"/>
            <a:chOff x="1789893" y="2202393"/>
            <a:chExt cx="5328760" cy="18709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226B0C-6AB4-44F3-1A03-3C1620598220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52AE4-F329-D1F0-5691-4D007C86CBFA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BC53FD-7113-92EF-8D13-065566119F79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0C9009-D231-AF4F-0EF5-380658362C98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D3EAF6-400F-DCD8-E58D-9CBD775EE7D9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05C3CB-66EE-9E4A-5C9F-E728D3F36AC7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3330F2-6AEA-369A-E87C-3FF9B8E71179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73D3A3-BAF0-6496-A16A-553C4E2F470F}"/>
                </a:ext>
              </a:extLst>
            </p:cNvPr>
            <p:cNvCxnSpPr>
              <a:cxnSpLocks/>
              <a:stCxn id="12" idx="3"/>
              <a:endCxn id="11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1BA997-5CA2-92A4-09AA-CE6FE07A07E0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C2E1B1-880C-1C31-789C-51472F7A1613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13FE7E-A823-E91D-F39F-A8DA8BCB3135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F12C0E-92E0-505E-2C26-A6333A170821}"/>
                </a:ext>
              </a:extLst>
            </p:cNvPr>
            <p:cNvCxnSpPr>
              <a:cxnSpLocks/>
              <a:stCxn id="13" idx="0"/>
              <a:endCxn id="9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771CCE-7451-4BCE-2C93-6482B7A3F243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5374F9-BAAE-3E91-13D0-172DADC4C825}"/>
                </a:ext>
              </a:extLst>
            </p:cNvPr>
            <p:cNvCxnSpPr>
              <a:cxnSpLocks/>
              <a:stCxn id="9" idx="6"/>
              <a:endCxn id="14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4CC91F-0172-1F2B-DE68-801A5525A2EC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9F448E-DFEF-4E80-83BE-F4AB8E4D1A9E}"/>
                </a:ext>
              </a:extLst>
            </p:cNvPr>
            <p:cNvCxnSpPr>
              <a:cxnSpLocks/>
              <a:stCxn id="14" idx="7"/>
              <a:endCxn id="23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5BDB43-1DB9-6160-666D-A1FE220DA52E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A5ACFA-0BC5-91EF-63EA-94AF1926A627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1968C1-216E-DCC0-C02D-E4DF7988617D}"/>
                </a:ext>
              </a:extLst>
            </p:cNvPr>
            <p:cNvCxnSpPr>
              <a:cxnSpLocks/>
              <a:stCxn id="25" idx="7"/>
              <a:endCxn id="12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AA6999-806C-8706-D32C-7E58F216F03B}"/>
              </a:ext>
            </a:extLst>
          </p:cNvPr>
          <p:cNvCxnSpPr>
            <a:cxnSpLocks/>
          </p:cNvCxnSpPr>
          <p:nvPr/>
        </p:nvCxnSpPr>
        <p:spPr>
          <a:xfrm>
            <a:off x="5664210" y="1714150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CB590-BAF2-84AB-2DB5-943604771470}"/>
              </a:ext>
            </a:extLst>
          </p:cNvPr>
          <p:cNvCxnSpPr>
            <a:cxnSpLocks/>
          </p:cNvCxnSpPr>
          <p:nvPr/>
        </p:nvCxnSpPr>
        <p:spPr>
          <a:xfrm flipH="1">
            <a:off x="4402051" y="1615926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2D86DD-EA94-9213-DC97-5387E14524F1}"/>
              </a:ext>
            </a:extLst>
          </p:cNvPr>
          <p:cNvSpPr txBox="1"/>
          <p:nvPr/>
        </p:nvSpPr>
        <p:spPr>
          <a:xfrm>
            <a:off x="1298447" y="3735715"/>
            <a:ext cx="630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Problem</a:t>
            </a:r>
            <a:r>
              <a:rPr lang="vi-VN" sz="1600" b="1"/>
              <a:t>: </a:t>
            </a:r>
            <a:r>
              <a:rPr lang="en-US" sz="1600"/>
              <a:t>Cut() function just consider edges that connect two clusters and doesn’t consider edges that connect node within cluster.</a:t>
            </a:r>
            <a:endParaRPr lang="vi-VN" sz="160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78290439-4856-0278-6702-1902B1348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33835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5DA6B-CA19-DFA0-86B1-301B949E3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/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4EFF68-1FBB-FE14-EFF3-3EFA37204B47}"/>
              </a:ext>
            </a:extLst>
          </p:cNvPr>
          <p:cNvSpPr txBox="1"/>
          <p:nvPr/>
        </p:nvSpPr>
        <p:spPr>
          <a:xfrm>
            <a:off x="1090147" y="571700"/>
            <a:ext cx="6533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800" b="1"/>
              <a:t>Conductance</a:t>
            </a:r>
            <a:endParaRPr lang="vi-VN" sz="1600" b="1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6A98F70-8AD4-27EB-D508-99350FCF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130" y="133050"/>
            <a:ext cx="2828841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 approach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/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vi-VN" sz="1600"/>
                  <a:t>Vol(A) </a:t>
                </a:r>
                <a:r>
                  <a:rPr lang="en-US" sz="1600"/>
                  <a:t>is the total degree of all nodes in </a:t>
                </a:r>
                <a:r>
                  <a:rPr lang="vi-VN" sz="1600"/>
                  <a:t>cluster A: </a:t>
                </a:r>
                <a:br>
                  <a:rPr lang="vi-VN" sz="1600"/>
                </a:br>
                <a14:m>
                  <m:oMath xmlns:m="http://schemas.openxmlformats.org/officeDocument/2006/math">
                    <m:r>
                      <a:rPr lang="vi-VN" sz="1600" b="0" i="1">
                        <a:latin typeface="Cambria Math" panose="02040503050406030204" pitchFamily="18" charset="0"/>
                      </a:rPr>
                      <m:t>𝑉𝑜𝑙</m:t>
                    </m:r>
                    <m:d>
                      <m:dPr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vi-VN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b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16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vi-V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sz="1600"/>
                  <a:t>Conductance score </a:t>
                </a:r>
                <a:r>
                  <a:rPr lang="en-US" sz="1600"/>
                  <a:t>is the ratio of</a:t>
                </a:r>
                <a:r>
                  <a:rPr lang="vi-VN" sz="1600"/>
                  <a:t> </a:t>
                </a:r>
                <a:r>
                  <a:rPr lang="vi-VN" sz="1600" i="1"/>
                  <a:t>Cut(A) / Vol (A)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C</a:t>
                </a:r>
                <a:r>
                  <a:rPr lang="vi-VN" sz="1600"/>
                  <a:t>onduction score </a:t>
                </a:r>
                <a:r>
                  <a:rPr lang="en-US" sz="1600"/>
                  <a:t>can be expressed in below</a:t>
                </a:r>
                <a:endParaRPr lang="vi-VN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blipFill>
                <a:blip r:embed="rId3"/>
                <a:stretch>
                  <a:fillRect l="-360" t="-1271" b="-4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/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/>
                  <a:t>m : total degree of all nodes </a:t>
                </a:r>
                <a:endParaRPr lang="vi-VN" sz="160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8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vi-VN" sz="1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vi-VN" sz="1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blipFill>
                <a:blip r:embed="rId4"/>
                <a:stretch>
                  <a:fillRect l="-540" t="-2027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/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1600"/>
                  <a:t>Conductance score</a:t>
                </a:r>
                <a:r>
                  <a:rPr lang="vi-VN" sz="1600"/>
                  <a:t> </a:t>
                </a:r>
                <a:r>
                  <a:rPr lang="en-US" sz="1600"/>
                  <a:t>: the less the better</a:t>
                </a:r>
                <a:endParaRPr lang="vi-VN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DE69D40-9BAA-BB12-03C6-82962D745B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54263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8" grpId="0" uiExpand="1" build="p"/>
      <p:bldP spid="11" grpId="0" uiExpand="1" build="p"/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9EEB4-CAC8-1E6A-243D-892AEBA442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72166-4858-4E60-6ADD-6AAA8F54E9F6}"/>
              </a:ext>
            </a:extLst>
          </p:cNvPr>
          <p:cNvSpPr txBox="1"/>
          <p:nvPr/>
        </p:nvSpPr>
        <p:spPr>
          <a:xfrm>
            <a:off x="1326812" y="314182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/>
              <a:t>Example</a:t>
            </a:r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1CF9C-08A5-D157-5BCB-45FC72CF8BC5}"/>
              </a:ext>
            </a:extLst>
          </p:cNvPr>
          <p:cNvGrpSpPr/>
          <p:nvPr/>
        </p:nvGrpSpPr>
        <p:grpSpPr>
          <a:xfrm>
            <a:off x="2661493" y="2437728"/>
            <a:ext cx="3531572" cy="1239923"/>
            <a:chOff x="1789893" y="2202393"/>
            <a:chExt cx="5328760" cy="18709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F38D0F-4485-1766-CAE6-FBAB2CBCBA0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88ABD-6B8B-6324-932D-EE604C4290F2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C4869E-B2F7-1E88-1D72-6857EB86E6B0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21E2B-F8BC-1CB5-0E32-1EDFF91F0B5A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FA4C6C-94B2-0253-C64E-8243FB8B8FA1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9CE3F6-972D-A576-2877-C32DEDF0DDA4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423A8E-94EE-2CCB-9E2D-2C8539907582}"/>
                </a:ext>
              </a:extLst>
            </p:cNvPr>
            <p:cNvCxnSpPr>
              <a:stCxn id="9" idx="6"/>
              <a:endCxn id="6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0CF03-45F2-FB1C-DCB4-93C561993D75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7360E5-1B20-B147-3276-5AFF9D742891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CD0B1B-026C-6AD1-C977-24AE6FE1A03A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577AAD-1E45-3DFD-D1DA-E8A5B11B5442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9EF341-52D8-BC24-E3C5-DF4E57020D46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9F45E8-113B-4EFF-A820-B60674F1A154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8FC211-C6C9-0900-189D-BDCF1E89A640}"/>
                </a:ext>
              </a:extLst>
            </p:cNvPr>
            <p:cNvCxnSpPr>
              <a:cxnSpLocks/>
              <a:stCxn id="6" idx="6"/>
              <a:endCxn id="11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DD876-CC75-56CE-4B69-C2FF88A4D6B8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CFBC1F-F592-FB9A-F156-2B1E7D9C7E12}"/>
                </a:ext>
              </a:extLst>
            </p:cNvPr>
            <p:cNvCxnSpPr>
              <a:cxnSpLocks/>
              <a:stCxn id="11" idx="7"/>
              <a:endCxn id="20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59D7E3-5903-E045-B49E-CE57D68AC344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BBA645-DD53-5653-FA1E-D3F403D0B497}"/>
                </a:ext>
              </a:extLst>
            </p:cNvPr>
            <p:cNvCxnSpPr>
              <a:cxnSpLocks/>
              <a:stCxn id="22" idx="3"/>
              <a:endCxn id="8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594A46-F781-D4E6-6294-090A2A9A7B10}"/>
                </a:ext>
              </a:extLst>
            </p:cNvPr>
            <p:cNvCxnSpPr>
              <a:cxnSpLocks/>
              <a:stCxn id="22" idx="7"/>
              <a:endCxn id="9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AA27-4811-A605-FF97-F68F2ECAA909}"/>
              </a:ext>
            </a:extLst>
          </p:cNvPr>
          <p:cNvCxnSpPr>
            <a:cxnSpLocks/>
          </p:cNvCxnSpPr>
          <p:nvPr/>
        </p:nvCxnSpPr>
        <p:spPr>
          <a:xfrm>
            <a:off x="5606335" y="2535952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865F06-4FF3-0911-98B0-0DE44B8906E8}"/>
              </a:ext>
            </a:extLst>
          </p:cNvPr>
          <p:cNvCxnSpPr>
            <a:cxnSpLocks/>
          </p:cNvCxnSpPr>
          <p:nvPr/>
        </p:nvCxnSpPr>
        <p:spPr>
          <a:xfrm flipH="1">
            <a:off x="4344176" y="2437728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/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/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A12E0E11-EB31-04C8-89A7-277B63A801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1EE9B84D-3768-8DD9-CBF2-B7040D2625FB}"/>
              </a:ext>
            </a:extLst>
          </p:cNvPr>
          <p:cNvSpPr txBox="1">
            <a:spLocks/>
          </p:cNvSpPr>
          <p:nvPr/>
        </p:nvSpPr>
        <p:spPr>
          <a:xfrm>
            <a:off x="2327702" y="-441756"/>
            <a:ext cx="4693286" cy="43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clustering algorithm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BFEC4-DBC7-97A4-F0C0-AF32C3A96F9B}"/>
                  </a:ext>
                </a:extLst>
              </p:cNvPr>
              <p:cNvSpPr txBox="1"/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sz="1600" i="1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r>
                  <a:rPr lang="vi-VN" sz="1600"/>
                  <a:t> line cut is better than red line cut (conductance</a:t>
                </a:r>
                <a:r>
                  <a:rPr lang="en-US" sz="1600"/>
                  <a:t> score</a:t>
                </a:r>
                <a:r>
                  <a:rPr lang="vi-VN" sz="1600"/>
                  <a:t> less than)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BFEC4-DBC7-97A4-F0C0-AF32C3A96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9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29" grpId="0" uiExpand="1" build="p"/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45A61-F46C-B990-7648-C7EE1F92E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CFF429-B421-F1F8-BEF6-CF32365A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02" y="299023"/>
            <a:ext cx="4693286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clustering algorithm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503E-AAB7-593B-AA5A-42593107A7C4}"/>
              </a:ext>
            </a:extLst>
          </p:cNvPr>
          <p:cNvSpPr txBox="1"/>
          <p:nvPr/>
        </p:nvSpPr>
        <p:spPr>
          <a:xfrm>
            <a:off x="3144404" y="4336858"/>
            <a:ext cx="305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vi-VN" sz="1800" b="1"/>
              <a:t>Kmeans</a:t>
            </a:r>
            <a:r>
              <a:rPr lang="en-US" sz="1800" b="1"/>
              <a:t> algorithm</a:t>
            </a:r>
            <a:endParaRPr lang="vi-VN" sz="1800" b="1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E2CAE82-49DC-19FA-4646-F15683FA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8" y="1103232"/>
            <a:ext cx="3582411" cy="286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14F508-F08F-95FA-961F-72ABDDDA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7160" y="1103231"/>
            <a:ext cx="3720046" cy="28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A0C17-1320-9510-BAA0-5BF8E7DED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8AEB6E0E-64D6-05B9-3A9D-22A27AE9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57" y="400127"/>
            <a:ext cx="4693286" cy="435813"/>
          </a:xfrm>
        </p:spPr>
        <p:txBody>
          <a:bodyPr/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Need another clustering algorithm to solve problem ?</a:t>
            </a:r>
            <a:br>
              <a:rPr lang="vi-VN" sz="2000" b="1">
                <a:latin typeface="Tahoma"/>
                <a:ea typeface="Tahoma"/>
                <a:cs typeface="Tahoma"/>
              </a:rPr>
            </a:br>
            <a:endParaRPr lang="vi-VN" sz="2000" b="1">
              <a:latin typeface="Tahoma"/>
              <a:ea typeface="Tahoma"/>
              <a:cs typeface="Tahoma"/>
            </a:endParaRPr>
          </a:p>
        </p:txBody>
      </p:sp>
      <p:sp>
        <p:nvSpPr>
          <p:cNvPr id="5" name="Google Shape;1884;p35">
            <a:extLst>
              <a:ext uri="{FF2B5EF4-FFF2-40B4-BE49-F238E27FC236}">
                <a16:creationId xmlns:a16="http://schemas.microsoft.com/office/drawing/2014/main" id="{A5C4D875-C994-58A4-E80F-A055CDA414C6}"/>
              </a:ext>
            </a:extLst>
          </p:cNvPr>
          <p:cNvSpPr txBox="1">
            <a:spLocks/>
          </p:cNvSpPr>
          <p:nvPr/>
        </p:nvSpPr>
        <p:spPr>
          <a:xfrm>
            <a:off x="1978535" y="1603051"/>
            <a:ext cx="5186123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vi-VN" sz="5000"/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917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756643" y="341405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sz="2400" b="1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43D8D-107A-E048-6D93-9B9B1FBFB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2805" y="4759829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FD6AA-6012-E645-9B39-BB15938BD9C8}"/>
              </a:ext>
            </a:extLst>
          </p:cNvPr>
          <p:cNvGrpSpPr/>
          <p:nvPr/>
        </p:nvGrpSpPr>
        <p:grpSpPr>
          <a:xfrm>
            <a:off x="1364035" y="1471118"/>
            <a:ext cx="2988007" cy="997018"/>
            <a:chOff x="2825496" y="526920"/>
            <a:chExt cx="3486654" cy="1145236"/>
          </a:xfrm>
        </p:grpSpPr>
        <p:grpSp>
          <p:nvGrpSpPr>
            <p:cNvPr id="4" name="Google Shape;2620;p47">
              <a:extLst>
                <a:ext uri="{FF2B5EF4-FFF2-40B4-BE49-F238E27FC236}">
                  <a16:creationId xmlns:a16="http://schemas.microsoft.com/office/drawing/2014/main" id="{005B0347-1C02-DE38-BAF1-5BA3ED14C575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5" name="Google Shape;2621;p47">
                <a:extLst>
                  <a:ext uri="{FF2B5EF4-FFF2-40B4-BE49-F238E27FC236}">
                    <a16:creationId xmlns:a16="http://schemas.microsoft.com/office/drawing/2014/main" id="{9B63DD62-DCA0-236E-483B-263A176AE4A2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622;p47">
                <a:extLst>
                  <a:ext uri="{FF2B5EF4-FFF2-40B4-BE49-F238E27FC236}">
                    <a16:creationId xmlns:a16="http://schemas.microsoft.com/office/drawing/2014/main" id="{25118D94-B3FD-DBD9-8ACF-1E93248F8567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2630;p47">
              <a:extLst>
                <a:ext uri="{FF2B5EF4-FFF2-40B4-BE49-F238E27FC236}">
                  <a16:creationId xmlns:a16="http://schemas.microsoft.com/office/drawing/2014/main" id="{5C0BE894-0796-604F-719F-97FD3F9ABDD7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Trần Hoàng Bảo Ly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2631;p47">
              <a:extLst>
                <a:ext uri="{FF2B5EF4-FFF2-40B4-BE49-F238E27FC236}">
                  <a16:creationId xmlns:a16="http://schemas.microsoft.com/office/drawing/2014/main" id="{78A6384B-43CB-5C40-3C1A-ED4CB3C0453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21521109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C5822-BF3D-3883-DC3A-AA623B22FA3B}"/>
              </a:ext>
            </a:extLst>
          </p:cNvPr>
          <p:cNvGrpSpPr/>
          <p:nvPr/>
        </p:nvGrpSpPr>
        <p:grpSpPr>
          <a:xfrm>
            <a:off x="4637766" y="1471118"/>
            <a:ext cx="3718132" cy="997018"/>
            <a:chOff x="2402830" y="526920"/>
            <a:chExt cx="4338624" cy="1145236"/>
          </a:xfrm>
        </p:grpSpPr>
        <p:grpSp>
          <p:nvGrpSpPr>
            <p:cNvPr id="21" name="Google Shape;2620;p47">
              <a:extLst>
                <a:ext uri="{FF2B5EF4-FFF2-40B4-BE49-F238E27FC236}">
                  <a16:creationId xmlns:a16="http://schemas.microsoft.com/office/drawing/2014/main" id="{CD1C56FC-C61D-CD41-8081-6460637E4D6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24" name="Google Shape;2621;p47">
                <a:extLst>
                  <a:ext uri="{FF2B5EF4-FFF2-40B4-BE49-F238E27FC236}">
                    <a16:creationId xmlns:a16="http://schemas.microsoft.com/office/drawing/2014/main" id="{AF7349C7-E015-7DA0-B1B9-62E6CB2B8240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622;p47">
                <a:extLst>
                  <a:ext uri="{FF2B5EF4-FFF2-40B4-BE49-F238E27FC236}">
                    <a16:creationId xmlns:a16="http://schemas.microsoft.com/office/drawing/2014/main" id="{5D6C2CF3-7B56-0990-C50C-0F22AAA27370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630;p47">
              <a:extLst>
                <a:ext uri="{FF2B5EF4-FFF2-40B4-BE49-F238E27FC236}">
                  <a16:creationId xmlns:a16="http://schemas.microsoft.com/office/drawing/2014/main" id="{22CF52C6-B6F4-F3D5-47F3-1FFC4E43BA8A}"/>
                </a:ext>
              </a:extLst>
            </p:cNvPr>
            <p:cNvSpPr txBox="1">
              <a:spLocks/>
            </p:cNvSpPr>
            <p:nvPr/>
          </p:nvSpPr>
          <p:spPr>
            <a:xfrm>
              <a:off x="2402830" y="704088"/>
              <a:ext cx="433862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/>
                  <a:ea typeface="Calibri"/>
                  <a:cs typeface="Calibri"/>
                </a:rPr>
                <a:t>Đoàn Nguyễn Trần Hoàn</a:t>
              </a:r>
              <a:endPara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2631;p47">
              <a:extLst>
                <a:ext uri="{FF2B5EF4-FFF2-40B4-BE49-F238E27FC236}">
                  <a16:creationId xmlns:a16="http://schemas.microsoft.com/office/drawing/2014/main" id="{F1E4A618-AAAC-16F6-8344-9E4DD36C3B9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4738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2152023</a:t>
              </a:r>
              <a:r>
                <a:rPr lang="en-US"/>
                <a:t>9</a:t>
              </a:r>
              <a:endParaRPr lang="vi-V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2C9EFB-60C9-3AAE-7B28-04998B15E9AE}"/>
              </a:ext>
            </a:extLst>
          </p:cNvPr>
          <p:cNvGrpSpPr/>
          <p:nvPr/>
        </p:nvGrpSpPr>
        <p:grpSpPr>
          <a:xfrm>
            <a:off x="1364035" y="3217802"/>
            <a:ext cx="2988007" cy="997018"/>
            <a:chOff x="2825496" y="526920"/>
            <a:chExt cx="3486654" cy="1145236"/>
          </a:xfrm>
        </p:grpSpPr>
        <p:grpSp>
          <p:nvGrpSpPr>
            <p:cNvPr id="27" name="Google Shape;2620;p47">
              <a:extLst>
                <a:ext uri="{FF2B5EF4-FFF2-40B4-BE49-F238E27FC236}">
                  <a16:creationId xmlns:a16="http://schemas.microsoft.com/office/drawing/2014/main" id="{1D475361-7B76-41B5-DED2-D9003E5B9EF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30" name="Google Shape;2621;p47">
                <a:extLst>
                  <a:ext uri="{FF2B5EF4-FFF2-40B4-BE49-F238E27FC236}">
                    <a16:creationId xmlns:a16="http://schemas.microsoft.com/office/drawing/2014/main" id="{0C4C6800-7C5C-C491-CCEA-4F18DE8B1335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622;p47">
                <a:extLst>
                  <a:ext uri="{FF2B5EF4-FFF2-40B4-BE49-F238E27FC236}">
                    <a16:creationId xmlns:a16="http://schemas.microsoft.com/office/drawing/2014/main" id="{7F9BCB6D-1CCD-F4D8-10C2-8A92AFD1489E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630;p47">
              <a:extLst>
                <a:ext uri="{FF2B5EF4-FFF2-40B4-BE49-F238E27FC236}">
                  <a16:creationId xmlns:a16="http://schemas.microsoft.com/office/drawing/2014/main" id="{921DC7D4-6545-19E4-D466-EC652ACECEC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Lê Thanh Minh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2631;p47">
              <a:extLst>
                <a:ext uri="{FF2B5EF4-FFF2-40B4-BE49-F238E27FC236}">
                  <a16:creationId xmlns:a16="http://schemas.microsoft.com/office/drawing/2014/main" id="{92A219DF-4760-2679-7DA7-66B7C9B05F6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21520063</a:t>
              </a:r>
            </a:p>
          </p:txBody>
        </p:sp>
      </p:grpSp>
      <p:grpSp>
        <p:nvGrpSpPr>
          <p:cNvPr id="4946" name="Group 4945">
            <a:extLst>
              <a:ext uri="{FF2B5EF4-FFF2-40B4-BE49-F238E27FC236}">
                <a16:creationId xmlns:a16="http://schemas.microsoft.com/office/drawing/2014/main" id="{19DD9BD3-1A75-9D38-0B4F-C9F7B0A4F75A}"/>
              </a:ext>
            </a:extLst>
          </p:cNvPr>
          <p:cNvGrpSpPr/>
          <p:nvPr/>
        </p:nvGrpSpPr>
        <p:grpSpPr>
          <a:xfrm>
            <a:off x="5004858" y="3217802"/>
            <a:ext cx="2988007" cy="997018"/>
            <a:chOff x="2825496" y="526920"/>
            <a:chExt cx="3486654" cy="1145236"/>
          </a:xfrm>
        </p:grpSpPr>
        <p:grpSp>
          <p:nvGrpSpPr>
            <p:cNvPr id="4947" name="Google Shape;2620;p47">
              <a:extLst>
                <a:ext uri="{FF2B5EF4-FFF2-40B4-BE49-F238E27FC236}">
                  <a16:creationId xmlns:a16="http://schemas.microsoft.com/office/drawing/2014/main" id="{762D5152-D9EC-827D-A2DE-1B2B56729CAB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4950" name="Google Shape;2621;p47">
                <a:extLst>
                  <a:ext uri="{FF2B5EF4-FFF2-40B4-BE49-F238E27FC236}">
                    <a16:creationId xmlns:a16="http://schemas.microsoft.com/office/drawing/2014/main" id="{930AB21D-BAB5-AADE-B1AF-D04A78EF89D9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2622;p47">
                <a:extLst>
                  <a:ext uri="{FF2B5EF4-FFF2-40B4-BE49-F238E27FC236}">
                    <a16:creationId xmlns:a16="http://schemas.microsoft.com/office/drawing/2014/main" id="{C91A65EB-63A4-C863-87C8-264B2C34C5AB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8" name="Google Shape;2630;p47">
              <a:extLst>
                <a:ext uri="{FF2B5EF4-FFF2-40B4-BE49-F238E27FC236}">
                  <a16:creationId xmlns:a16="http://schemas.microsoft.com/office/drawing/2014/main" id="{9FB1FA30-4C5D-EEC2-D395-478B78CDAFB5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/>
                  <a:ea typeface="Calibri" panose="020F0502020204030204" pitchFamily="34" charset="0"/>
                  <a:cs typeface="Calibri"/>
                </a:rPr>
                <a:t>Nguyễn Quốc Trường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49" name="Google Shape;2631;p47">
              <a:extLst>
                <a:ext uri="{FF2B5EF4-FFF2-40B4-BE49-F238E27FC236}">
                  <a16:creationId xmlns:a16="http://schemas.microsoft.com/office/drawing/2014/main" id="{1609BC33-A69F-F29E-028E-B9469A65D389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8250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21521604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9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746" y="2542856"/>
            <a:ext cx="3419708" cy="80460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Theoretical basis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9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339C-9E96-E9D8-63BD-F79BC0BD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411991"/>
            <a:ext cx="3200400" cy="8046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83C2E-AE89-7623-F280-C6CDAC6DF7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84269"/>
            <a:ext cx="2967600" cy="1069800"/>
          </a:xfrm>
        </p:spPr>
        <p:txBody>
          <a:bodyPr/>
          <a:lstStyle/>
          <a:p>
            <a:r>
              <a:rPr lang="en-US"/>
              <a:t>2.1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9F56-0F07-BA84-E573-79D8D970F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3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57456" y="1386153"/>
                <a:ext cx="6153984" cy="2371194"/>
              </a:xfrm>
            </p:spPr>
            <p:txBody>
              <a:bodyPr/>
              <a:lstStyle/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Similarity graph: </a:t>
                </a:r>
                <a:r>
                  <a:rPr lang="en-US" i="0">
                    <a:solidFill>
                      <a:srgbClr val="111111"/>
                    </a:solidFill>
                    <a:effectLst/>
                    <a:latin typeface="+mj-lt"/>
                  </a:rPr>
                  <a:t>determining the degree of similarity between these two graphs</a:t>
                </a:r>
                <a:r>
                  <a:rPr lang="en-US"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Sign : G (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V, E, W)</a:t>
                </a: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Which 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𝑣𝑒𝑟𝑡𝑖𝑐𝑒𝑠</m:t>
                    </m:r>
                  </m:oMath>
                </a14:m>
                <a:endParaRPr lang="vi">
                  <a:latin typeface="+mj-lt"/>
                  <a:cs typeface="Arial" panose="020B0604020202020204" pitchFamily="34" charset="0"/>
                </a:endParaRPr>
              </a:p>
              <a:p>
                <a:pPr indent="914400"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𝑤h𝑖𝑐h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vi">
                    <a:latin typeface="+mj-lt"/>
                    <a:cs typeface="Arial" panose="020B0604020202020204" pitchFamily="34" charset="0"/>
                  </a:rPr>
                  <a:t>                         </a:t>
                </a:r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lvl="1" indent="9144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vi-VN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the weight of similarity graph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57456" y="1386153"/>
                <a:ext cx="6153984" cy="2371194"/>
              </a:xfrm>
              <a:blipFill>
                <a:blip r:embed="rId2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9D0639-38C8-CD82-A905-9808A900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307771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CD140-D599-929E-777D-03EE33737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Segoe UI Black"/>
              </a:rPr>
              <a:t>Create similarity graph</a:t>
            </a:r>
            <a:endParaRPr lang="en-US">
              <a:latin typeface="Segoe UI Black"/>
            </a:endParaRP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58005" y="272508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+mj-lt"/>
              </a:rPr>
              <a:t>K-Nearest Neighbours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38596" y="2725085"/>
            <a:ext cx="1786496" cy="80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Epsilon-</a:t>
            </a:r>
            <a:r>
              <a:rPr lang="en">
                <a:latin typeface="+mn-lt"/>
              </a:rPr>
              <a:t>Neighbourhood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18908" y="2725086"/>
            <a:ext cx="188189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Fully connected graph</a:t>
            </a:r>
            <a:endParaRPr lang="en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ECD1C-A9D8-FA83-97A9-513AD10C59DF}"/>
              </a:ext>
            </a:extLst>
          </p:cNvPr>
          <p:cNvSpPr txBox="1"/>
          <p:nvPr/>
        </p:nvSpPr>
        <p:spPr>
          <a:xfrm>
            <a:off x="1573433" y="958528"/>
            <a:ext cx="59320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A first step in </a:t>
            </a:r>
            <a:r>
              <a:rPr lang="en-US">
                <a:latin typeface="+mn-lt"/>
                <a:cs typeface="Arial" panose="020B0604020202020204" pitchFamily="34" charset="0"/>
              </a:rPr>
              <a:t>Spectral Clustering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We can use this graph to create similarity graph</a:t>
            </a:r>
            <a:r>
              <a:rPr lang="en-US">
                <a:latin typeface="+mn-lt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54F6C-C5A5-7B3C-0E67-7BDAA8173AD1}"/>
              </a:ext>
            </a:extLst>
          </p:cNvPr>
          <p:cNvSpPr txBox="1"/>
          <p:nvPr/>
        </p:nvSpPr>
        <p:spPr>
          <a:xfrm>
            <a:off x="1719072" y="2490040"/>
            <a:ext cx="461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3E17-D46C-6F2B-78C6-2F1E20718719}"/>
              </a:ext>
            </a:extLst>
          </p:cNvPr>
          <p:cNvSpPr txBox="1"/>
          <p:nvPr/>
        </p:nvSpPr>
        <p:spPr>
          <a:xfrm>
            <a:off x="4313378" y="2481322"/>
            <a:ext cx="379794" cy="31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FD9DB-A800-00C9-DAB5-8C1454079436}"/>
              </a:ext>
            </a:extLst>
          </p:cNvPr>
          <p:cNvSpPr txBox="1"/>
          <p:nvPr/>
        </p:nvSpPr>
        <p:spPr>
          <a:xfrm>
            <a:off x="7078641" y="2477706"/>
            <a:ext cx="3436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7785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096" y="1462577"/>
            <a:ext cx="6047232" cy="1171766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+mn-lt"/>
                <a:cs typeface="Arial" panose="020B0604020202020204" pitchFamily="34" charset="0"/>
              </a:rPr>
              <a:t>To build the Epsilon-</a:t>
            </a:r>
            <a:r>
              <a:rPr lang="en-US" err="1">
                <a:latin typeface="+mn-lt"/>
                <a:cs typeface="Arial" panose="020B0604020202020204" pitchFamily="34" charset="0"/>
              </a:rPr>
              <a:t>Neighbourhood</a:t>
            </a:r>
            <a:r>
              <a:rPr lang="en-US">
                <a:latin typeface="+mn-lt"/>
                <a:cs typeface="Arial" panose="020B0604020202020204" pitchFamily="34" charset="0"/>
              </a:rPr>
              <a:t> graph, </a:t>
            </a:r>
            <a:r>
              <a:rPr lang="vi-VN">
                <a:latin typeface="+mn-lt"/>
                <a:cs typeface="Arial" panose="020B0604020202020204" pitchFamily="34" charset="0"/>
              </a:rPr>
              <a:t>we connect all vertices which its distance less than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(we defined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depend on what we want )</a:t>
            </a:r>
            <a:r>
              <a:rPr lang="en-US">
                <a:latin typeface="+mn-lt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Similarity weight :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/>
              <p:nvPr/>
            </p:nvSpPr>
            <p:spPr>
              <a:xfrm>
                <a:off x="2184400" y="2390329"/>
                <a:ext cx="4572000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≤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2390329"/>
                <a:ext cx="4572000" cy="731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25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840" y="1034700"/>
            <a:ext cx="5323979" cy="513684"/>
          </a:xfrm>
        </p:spPr>
        <p:txBody>
          <a:bodyPr/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Example of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ith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467DFC0-3F08-27D8-DEB6-98BD1746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0" y="1700244"/>
            <a:ext cx="2743200" cy="2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E0A8EF-21D9-64E9-8ADE-2F74E6BF5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542" y="1136470"/>
            <a:ext cx="5940915" cy="3055819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This is an undirectional graph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the distance between adjacent vertices is approximately the same level (maximum ε), weighting the edges cannot incorporate more information from the data into the graph. -&gt; Graphs are generally considered to be unweighted graphs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It really hard to choose a suitable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in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0" i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Epsilon-neighbourhood graph cannot connect data points from different data levels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A8369-38F0-E1FD-BE82-919CE16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2" y="220961"/>
            <a:ext cx="5576422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617BF-546F-FF5D-E077-B3365D182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83377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284" y="1388123"/>
            <a:ext cx="5361432" cy="2172182"/>
          </a:xfrm>
        </p:spPr>
        <p:txBody>
          <a:bodyPr/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Aim </a:t>
            </a:r>
            <a:r>
              <a:rPr lang="en-US">
                <a:latin typeface="+mn-lt"/>
              </a:rPr>
              <a:t>: </a:t>
            </a:r>
            <a:r>
              <a:rPr lang="vi-VN">
                <a:latin typeface="+mn-lt"/>
              </a:rPr>
              <a:t>connect vertex 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with vertex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if 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in</a:t>
            </a:r>
            <a:r>
              <a:rPr lang="en-US">
                <a:latin typeface="+mn-lt"/>
              </a:rPr>
              <a:t> k-Nearest </a:t>
            </a:r>
            <a:r>
              <a:rPr lang="en-US" err="1">
                <a:latin typeface="+mn-lt"/>
              </a:rPr>
              <a:t>neighbour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of</a:t>
            </a:r>
            <a:r>
              <a:rPr lang="en-US">
                <a:latin typeface="+mn-lt"/>
              </a:rPr>
              <a:t> </a:t>
            </a:r>
            <a:r>
              <a:rPr lang="vi-VN">
                <a:latin typeface="+mn-lt"/>
              </a:rPr>
              <a:t>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>
              <a:latin typeface="+mn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However, this will make a graph become a directional graph (may be 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in k-nearest neighbour of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but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not in k-nearest neighbour of 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>
              <a:latin typeface="+mn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There is 2 method to make this graph become undirectional graph again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1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154" y="1781928"/>
            <a:ext cx="5764394" cy="1658696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>
                <a:latin typeface="+mn-lt"/>
              </a:rPr>
              <a:t>Method</a:t>
            </a:r>
            <a:r>
              <a:rPr lang="en-US" sz="1600">
                <a:latin typeface="+mn-lt"/>
              </a:rPr>
              <a:t> 1: </a:t>
            </a:r>
            <a:r>
              <a:rPr lang="vi-VN" sz="1600">
                <a:latin typeface="+mn-lt"/>
              </a:rPr>
              <a:t>Ignore the direction of edge</a:t>
            </a:r>
            <a:r>
              <a:rPr lang="en-US" sz="1600">
                <a:latin typeface="+mn-lt"/>
              </a:rPr>
              <a:t>.</a:t>
            </a:r>
            <a:r>
              <a:rPr lang="vi-VN" sz="1600">
                <a:latin typeface="+mn-lt"/>
              </a:rPr>
              <a:t> We connect x</a:t>
            </a:r>
            <a:r>
              <a:rPr lang="vi-VN" sz="1600" baseline="-25000">
                <a:latin typeface="+mn-lt"/>
              </a:rPr>
              <a:t>i </a:t>
            </a:r>
            <a:r>
              <a:rPr lang="vi-VN" sz="1600">
                <a:latin typeface="+mn-lt"/>
              </a:rPr>
              <a:t>and x</a:t>
            </a:r>
            <a:r>
              <a:rPr lang="vi-VN" sz="1600" baseline="-25000">
                <a:latin typeface="+mn-lt"/>
              </a:rPr>
              <a:t>j</a:t>
            </a:r>
            <a:r>
              <a:rPr lang="en-US" sz="1600">
                <a:latin typeface="+mn-lt"/>
              </a:rPr>
              <a:t> </a:t>
            </a:r>
            <a:r>
              <a:rPr lang="vi-VN" sz="1600">
                <a:latin typeface="+mn-lt"/>
              </a:rPr>
              <a:t>by undirectional edge if x</a:t>
            </a:r>
            <a:r>
              <a:rPr lang="vi-VN" sz="1600" baseline="-25000">
                <a:latin typeface="+mn-lt"/>
              </a:rPr>
              <a:t>i</a:t>
            </a:r>
            <a:r>
              <a:rPr lang="vi-VN" sz="1600">
                <a:latin typeface="+mn-lt"/>
              </a:rPr>
              <a:t> in k-nearest neighbour of x</a:t>
            </a:r>
            <a:r>
              <a:rPr lang="vi-VN" sz="1600" baseline="-25000">
                <a:latin typeface="+mn-lt"/>
              </a:rPr>
              <a:t>j</a:t>
            </a:r>
            <a:r>
              <a:rPr lang="vi-VN" sz="1600">
                <a:latin typeface="+mn-lt"/>
              </a:rPr>
              <a:t> or vice versa</a:t>
            </a:r>
            <a:endParaRPr lang="en-US" sz="1600">
              <a:latin typeface="+mn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>
                <a:latin typeface="+mn-lt"/>
              </a:rPr>
              <a:t>Method</a:t>
            </a:r>
            <a:r>
              <a:rPr lang="en-US" sz="1600">
                <a:latin typeface="+mn-lt"/>
              </a:rPr>
              <a:t> 2: </a:t>
            </a:r>
            <a:r>
              <a:rPr lang="vi-VN" sz="1600">
                <a:latin typeface="+mn-lt"/>
              </a:rPr>
              <a:t>We connect x</a:t>
            </a:r>
            <a:r>
              <a:rPr lang="vi-VN" sz="1600" baseline="-25000">
                <a:latin typeface="+mn-lt"/>
              </a:rPr>
              <a:t>i</a:t>
            </a:r>
            <a:r>
              <a:rPr lang="vi-VN" sz="1600">
                <a:latin typeface="+mn-lt"/>
              </a:rPr>
              <a:t> and x</a:t>
            </a:r>
            <a:r>
              <a:rPr lang="vi-VN" sz="1600" baseline="-25000">
                <a:latin typeface="+mn-lt"/>
              </a:rPr>
              <a:t>j</a:t>
            </a:r>
            <a:r>
              <a:rPr lang="vi-VN" sz="1600">
                <a:latin typeface="+mn-lt"/>
              </a:rPr>
              <a:t> only if both of them in k-nearest neighbour of each other</a:t>
            </a:r>
            <a:endParaRPr lang="en-US" sz="160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2254" y="912780"/>
            <a:ext cx="4809600" cy="1134000"/>
          </a:xfrm>
        </p:spPr>
        <p:txBody>
          <a:bodyPr/>
          <a:lstStyle/>
          <a:p>
            <a:pPr algn="l"/>
            <a:r>
              <a:rPr lang="vi-VN">
                <a:latin typeface="+mn-lt"/>
              </a:rPr>
              <a:t>Example : Given dataset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F028C8-C0CA-F323-7658-00EAFCAD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79" y="1332543"/>
            <a:ext cx="3683642" cy="24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279308" y="15008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69995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214111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3664979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653002" y="310383"/>
            <a:ext cx="375935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Segoe UI Variable Display Semib" pitchFamily="2" charset="0"/>
              </a:rPr>
              <a:t>Table of content</a:t>
            </a:r>
            <a:endParaRPr sz="3600" b="1">
              <a:latin typeface="Segoe UI Variable Display Semib" pitchFamily="2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71226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Abstract</a:t>
            </a: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217783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12529"/>
                </a:solidFill>
                <a:latin typeface="system-ui"/>
              </a:rPr>
              <a:t>Theoretical</a:t>
            </a:r>
            <a:r>
              <a:rPr lang="en-US" sz="2400" b="1" i="0">
                <a:solidFill>
                  <a:srgbClr val="212529"/>
                </a:solidFill>
                <a:effectLst/>
                <a:latin typeface="system-ui"/>
              </a:rPr>
              <a:t> basis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4509" y="37261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25000"/>
                  </a:schemeClr>
                </a:solidFill>
              </a:rPr>
              <a:t>I</a:t>
            </a: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mplementation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84875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229202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381706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9923E-0C9E-17F4-0265-869148EBBD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</a:t>
            </a:fld>
            <a:endParaRPr lang="en-US"/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D4D75AB6-0E31-D6F1-1B14-43BDA45E1F6C}"/>
              </a:ext>
            </a:extLst>
          </p:cNvPr>
          <p:cNvSpPr txBox="1">
            <a:spLocks/>
          </p:cNvSpPr>
          <p:nvPr/>
        </p:nvSpPr>
        <p:spPr>
          <a:xfrm>
            <a:off x="1701318" y="-60103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D2D8A1-B79B-275F-D14A-FABC3220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22" y="1242971"/>
            <a:ext cx="2743200" cy="1818394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5A63FCC-3031-65B7-574B-2B24478B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2" y="1229884"/>
            <a:ext cx="2743200" cy="1830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F804E8-F6FC-B725-9A83-3CC4756130A6}"/>
              </a:ext>
            </a:extLst>
          </p:cNvPr>
          <p:cNvSpPr txBox="1"/>
          <p:nvPr/>
        </p:nvSpPr>
        <p:spPr>
          <a:xfrm>
            <a:off x="1331399" y="3381978"/>
            <a:ext cx="2849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B6E8A-5E8C-4808-BDCA-37EF423AF014}"/>
              </a:ext>
            </a:extLst>
          </p:cNvPr>
          <p:cNvSpPr txBox="1"/>
          <p:nvPr/>
        </p:nvSpPr>
        <p:spPr>
          <a:xfrm>
            <a:off x="4962958" y="3381978"/>
            <a:ext cx="24737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26" y="1378859"/>
            <a:ext cx="5935850" cy="2551484"/>
          </a:xfrm>
        </p:spPr>
        <p:txBody>
          <a:bodyPr/>
          <a:lstStyle/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first method can connect data points on different data levels.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second method tends to join data points in regions of the same density, but not in regions of different density.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Therefore, it can be considered as a kind of graph between epsilon-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neighbourhood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and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/>
            <a:endParaRPr lang="en-US" sz="160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65329" y="1021292"/>
                <a:ext cx="5974595" cy="3403474"/>
              </a:xfrm>
            </p:spPr>
            <p:txBody>
              <a:bodyPr/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To create this graph, every node in graph will be connected with another unidirectional edge having weight </a:t>
                </a: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The relativity of 2 node </a:t>
                </a:r>
                <a:r>
                  <a:rPr lang="vi">
                    <a:latin typeface="Arial"/>
                  </a:rPr>
                  <a:t>X</a:t>
                </a:r>
                <a:r>
                  <a:rPr lang="vi" sz="1600" baseline="-25000">
                    <a:latin typeface="Arial"/>
                  </a:rPr>
                  <a:t>i</a:t>
                </a:r>
                <a:r>
                  <a:rPr lang="vi">
                    <a:latin typeface="Arial"/>
                  </a:rPr>
                  <a:t>,  </a:t>
                </a:r>
                <a:r>
                  <a:rPr lang="vi" err="1">
                    <a:latin typeface="Arial"/>
                  </a:rPr>
                  <a:t>X</a:t>
                </a:r>
                <a:r>
                  <a:rPr lang="vi" baseline="-25000" err="1">
                    <a:latin typeface="Arial"/>
                  </a:rPr>
                  <a:t>j</a:t>
                </a:r>
                <a:r>
                  <a:rPr lang="vi">
                    <a:latin typeface="Arial"/>
                  </a:rPr>
                  <a:t> </a:t>
                </a:r>
                <a:r>
                  <a:rPr lang="en-US">
                    <a:latin typeface="+mn-lt"/>
                  </a:rPr>
                  <a:t>can be evaluated based on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Gauss</a:t>
                </a:r>
                <a:r>
                  <a:rPr lang="en-US">
                    <a:latin typeface="+mn-lt"/>
                  </a:rPr>
                  <a:t>’s distribution</a:t>
                </a:r>
                <a:r>
                  <a:rPr lang="vi">
                    <a:latin typeface="Arial"/>
                  </a:rPr>
                  <a:t>:</a:t>
                </a:r>
                <a:endParaRPr lang="en-US">
                  <a:latin typeface="Arial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US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vi">
                    <a:latin typeface="Arial"/>
                  </a:rPr>
                  <a:t>σ : </a:t>
                </a:r>
                <a:r>
                  <a:rPr lang="vi" err="1">
                    <a:latin typeface="Arial"/>
                  </a:rPr>
                  <a:t>standard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deviation</a:t>
                </a:r>
                <a:r>
                  <a:rPr lang="vi">
                    <a:latin typeface="Arial"/>
                  </a:rPr>
                  <a:t>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use</a:t>
                </a:r>
                <a:r>
                  <a:rPr lang="vi">
                    <a:latin typeface="Arial"/>
                  </a:rPr>
                  <a:t> to </a:t>
                </a:r>
                <a:r>
                  <a:rPr lang="vi" err="1">
                    <a:latin typeface="Arial"/>
                  </a:rPr>
                  <a:t>adjust</a:t>
                </a:r>
                <a:r>
                  <a:rPr lang="vi">
                    <a:latin typeface="Arial"/>
                  </a:rPr>
                  <a:t> the </a:t>
                </a:r>
                <a:r>
                  <a:rPr lang="vi" err="1">
                    <a:latin typeface="Arial"/>
                  </a:rPr>
                  <a:t>size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of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cluster</a:t>
                </a:r>
                <a:r>
                  <a:rPr lang="vi">
                    <a:latin typeface="Arial"/>
                  </a:rPr>
                  <a:t>. The </a:t>
                </a:r>
                <a:r>
                  <a:rPr lang="vi" err="1">
                    <a:latin typeface="Arial"/>
                  </a:rPr>
                  <a:t>higher</a:t>
                </a:r>
                <a:r>
                  <a:rPr lang="vi">
                    <a:latin typeface="Arial"/>
                  </a:rPr>
                  <a:t> the value</a:t>
                </a:r>
                <a:r>
                  <a:rPr lang="en-US"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is</a:t>
                </a:r>
                <a:r>
                  <a:rPr lang="vi">
                    <a:latin typeface="Arial"/>
                  </a:rPr>
                  <a:t>,</a:t>
                </a:r>
                <a:r>
                  <a:rPr lang="en-US">
                    <a:latin typeface="Arial"/>
                  </a:rPr>
                  <a:t> the more</a:t>
                </a:r>
                <a:r>
                  <a:rPr lang="vi">
                    <a:latin typeface="Arial"/>
                  </a:rPr>
                  <a:t> the</a:t>
                </a:r>
                <a:r>
                  <a:rPr lang="en-US">
                    <a:latin typeface="Arial"/>
                  </a:rPr>
                  <a:t> connectivity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65329" y="1021292"/>
                <a:ext cx="5974595" cy="3403474"/>
              </a:xfrm>
              <a:blipFill>
                <a:blip r:embed="rId2"/>
                <a:stretch>
                  <a:fillRect l="-204" r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/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39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0958" y="1437750"/>
                <a:ext cx="5304072" cy="2402730"/>
              </a:xfrm>
            </p:spPr>
            <p:txBody>
              <a:bodyPr/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The distance of two node is calculated by </a:t>
                </a:r>
                <a:r>
                  <a:rPr lang="vi">
                    <a:latin typeface="+mn-lt"/>
                  </a:rPr>
                  <a:t>Euclid</a:t>
                </a:r>
                <a:r>
                  <a:rPr lang="en-US">
                    <a:latin typeface="+mn-lt"/>
                  </a:rPr>
                  <a:t>e’s distance</a:t>
                </a:r>
                <a:r>
                  <a:rPr lang="vi">
                    <a:latin typeface="+mn-lt"/>
                  </a:rPr>
                  <a:t>:</a:t>
                </a: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vi">
                    <a:latin typeface="+mn-lt"/>
                  </a:rPr>
                  <a:t> </a:t>
                </a:r>
                <a:r>
                  <a:rPr lang="en-US">
                    <a:latin typeface="+mn-lt"/>
                  </a:rPr>
                  <a:t>The higher the connectivity of nodes, the less the length of distance</a:t>
                </a:r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0958" y="1437750"/>
                <a:ext cx="5304072" cy="2402730"/>
              </a:xfrm>
              <a:blipFill>
                <a:blip r:embed="rId2"/>
                <a:stretch>
                  <a:fillRect l="-345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206" y="2428339"/>
            <a:ext cx="5184963" cy="804600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Projecting the data onto a lower Dimensional Space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Our Solutions</a:t>
            </a: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Adjacency Matrix</a:t>
            </a:r>
            <a:endParaRPr lang="en" sz="1800" err="1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graph, create adjacency matrix (A)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Degree Matrix</a:t>
            </a:r>
            <a:endParaRPr lang="en" sz="1800" err="1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221284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adjacency matrix, create degree matrix (D)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Laplacian Matrix</a:t>
            </a: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L = D-A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41912" y="3227141"/>
            <a:ext cx="2892359" cy="391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Eigenvector and Eigenvalue</a:t>
            </a:r>
            <a:endParaRPr lang="en" sz="1800" err="1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59967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Calculate eigenvectors and eigenvalue of Laplacian Matrix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AAF20-F263-BF24-C5E6-2EE514B29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36</a:t>
            </a:fld>
            <a:endParaRPr lang="en-US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69884DB1-B9FB-0204-FA79-020F1113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20" y="118755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Adjacency matrix</a:t>
            </a:r>
            <a:endParaRPr lang="vi-VN">
              <a:latin typeface="Segoe UI Black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2839F2C8-871C-1873-51F9-3527FD77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" t="2100" r="84696" b="71340"/>
          <a:stretch/>
        </p:blipFill>
        <p:spPr>
          <a:xfrm>
            <a:off x="2104599" y="914400"/>
            <a:ext cx="548640" cy="61225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6C99D8-B6A1-617A-68FD-ADC1A6232F20}"/>
              </a:ext>
            </a:extLst>
          </p:cNvPr>
          <p:cNvSpPr txBox="1"/>
          <p:nvPr/>
        </p:nvSpPr>
        <p:spPr>
          <a:xfrm>
            <a:off x="2189072" y="3840740"/>
            <a:ext cx="47070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Important properties </a:t>
            </a:r>
            <a:r>
              <a:rPr lang="vi-VN" b="1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Is a symmetric matrix </a:t>
            </a:r>
            <a:b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Has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 n 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eigenvector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 (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n: size of matrix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effectLst/>
                <a:latin typeface="+mn-lt"/>
                <a:ea typeface="Cambria Math" panose="02040503050406030204" pitchFamily="18" charset="0"/>
              </a:rPr>
              <a:t>Orthogonal eigenvectors</a:t>
            </a:r>
            <a:endParaRPr lang="vi-VN">
              <a:solidFill>
                <a:schemeClr val="tx1"/>
              </a:solidFill>
              <a:latin typeface="+mn-l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/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    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E70FB18-04F4-5513-4E9F-906CABE49274}"/>
              </a:ext>
            </a:extLst>
          </p:cNvPr>
          <p:cNvSpPr/>
          <p:nvPr/>
        </p:nvSpPr>
        <p:spPr>
          <a:xfrm>
            <a:off x="2603474" y="3054773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8C62CF-0762-321A-A498-1ADB211978B3}"/>
              </a:ext>
            </a:extLst>
          </p:cNvPr>
          <p:cNvSpPr/>
          <p:nvPr/>
        </p:nvSpPr>
        <p:spPr>
          <a:xfrm>
            <a:off x="3930320" y="2007941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AD89F1-25EE-ABB5-94C7-56320415935F}"/>
              </a:ext>
            </a:extLst>
          </p:cNvPr>
          <p:cNvSpPr/>
          <p:nvPr/>
        </p:nvSpPr>
        <p:spPr>
          <a:xfrm>
            <a:off x="2908031" y="2033026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A64369-B082-2142-B843-9B9E794E2667}"/>
              </a:ext>
            </a:extLst>
          </p:cNvPr>
          <p:cNvSpPr/>
          <p:nvPr/>
        </p:nvSpPr>
        <p:spPr>
          <a:xfrm>
            <a:off x="3882581" y="3111704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B547F8-BC63-D946-9078-F366E47F80C3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3963094" y="2168966"/>
            <a:ext cx="47739" cy="9427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227E11-58E8-6852-880B-0AD911F78BCC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045474" y="2170469"/>
            <a:ext cx="860689" cy="9648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D2E872-D0D1-D0B7-5653-5FF3B434A28A}"/>
              </a:ext>
            </a:extLst>
          </p:cNvPr>
          <p:cNvCxnSpPr>
            <a:cxnSpLocks/>
            <a:stCxn id="10" idx="2"/>
            <a:endCxn id="11" idx="6"/>
          </p:cNvCxnSpPr>
          <p:nvPr/>
        </p:nvCxnSpPr>
        <p:spPr>
          <a:xfrm flipH="1">
            <a:off x="3069056" y="2088454"/>
            <a:ext cx="861264" cy="250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0499C5-8547-52CF-42D5-929D41D9B55F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2740917" y="2145384"/>
            <a:ext cx="1212985" cy="932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/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/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/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/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8FBEE5E6-8E81-2509-12F5-23C776BAA3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387328"/>
                  </p:ext>
                </p:extLst>
              </p:nvPr>
            </p:nvGraphicFramePr>
            <p:xfrm>
              <a:off x="5024245" y="1843042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8FBEE5E6-8E81-2509-12F5-23C776BAA3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387328"/>
                  </p:ext>
                </p:extLst>
              </p:nvPr>
            </p:nvGraphicFramePr>
            <p:xfrm>
              <a:off x="5024245" y="1843042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101639" r="-20540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101639" r="-10266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333" t="-201639" r="-301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201639" r="-10266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0000" t="-201639" r="-266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333" t="-301639" r="-301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301639" r="-20540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401639" r="-2054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894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Degree Matrix</a:t>
            </a:r>
            <a:endParaRPr lang="en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031" y="4768685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/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𝑊h𝑖𝑐h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AD41EF-D69E-D246-9576-5942F659DA3B}"/>
              </a:ext>
            </a:extLst>
          </p:cNvPr>
          <p:cNvGrpSpPr/>
          <p:nvPr/>
        </p:nvGrpSpPr>
        <p:grpSpPr>
          <a:xfrm>
            <a:off x="5202821" y="3144073"/>
            <a:ext cx="1910911" cy="1511044"/>
            <a:chOff x="4207726" y="3191383"/>
            <a:chExt cx="1910911" cy="15110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C381B-0C0D-26DE-A991-D850C8250FEB}"/>
                </a:ext>
              </a:extLst>
            </p:cNvPr>
            <p:cNvSpPr/>
            <p:nvPr/>
          </p:nvSpPr>
          <p:spPr>
            <a:xfrm>
              <a:off x="4207726" y="448447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DDF27B-FFEF-20B7-64D6-E02FE7A8A730}"/>
                </a:ext>
              </a:extLst>
            </p:cNvPr>
            <p:cNvSpPr/>
            <p:nvPr/>
          </p:nvSpPr>
          <p:spPr>
            <a:xfrm>
              <a:off x="5534572" y="343763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F233CC-4367-07E8-825E-5C49481AC52A}"/>
                </a:ext>
              </a:extLst>
            </p:cNvPr>
            <p:cNvSpPr/>
            <p:nvPr/>
          </p:nvSpPr>
          <p:spPr>
            <a:xfrm>
              <a:off x="4512283" y="3462724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78F5FC9-529F-720D-25AF-172B78DB2408}"/>
                </a:ext>
              </a:extLst>
            </p:cNvPr>
            <p:cNvSpPr/>
            <p:nvPr/>
          </p:nvSpPr>
          <p:spPr>
            <a:xfrm>
              <a:off x="5486833" y="4541402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D6F8BD-29C5-08F7-1DD8-D27F6584DD04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5567346" y="3598664"/>
              <a:ext cx="47739" cy="942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55A8EC-2CF2-6935-0C33-6BD5179F66CD}"/>
                </a:ext>
              </a:extLst>
            </p:cNvPr>
            <p:cNvCxnSpPr>
              <a:cxnSpLocks/>
              <a:stCxn id="18" idx="5"/>
              <a:endCxn id="19" idx="1"/>
            </p:cNvCxnSpPr>
            <p:nvPr/>
          </p:nvCxnSpPr>
          <p:spPr>
            <a:xfrm>
              <a:off x="4649726" y="3600167"/>
              <a:ext cx="860689" cy="9648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281452-1F05-421E-B4E4-F6051907A55B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4673308" y="3518152"/>
              <a:ext cx="861264" cy="250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9DBB3-3951-25B0-5745-8F4975C692E0}"/>
                </a:ext>
              </a:extLst>
            </p:cNvPr>
            <p:cNvCxnSpPr>
              <a:cxnSpLocks/>
              <a:stCxn id="17" idx="3"/>
              <a:endCxn id="16" idx="7"/>
            </p:cNvCxnSpPr>
            <p:nvPr/>
          </p:nvCxnSpPr>
          <p:spPr>
            <a:xfrm flipH="1">
              <a:off x="4345169" y="3575082"/>
              <a:ext cx="1212985" cy="9329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/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/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/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/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D3D611F9-6103-AAE5-37F8-C66FEB5F4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05235"/>
                  </p:ext>
                </p:extLst>
              </p:nvPr>
            </p:nvGraphicFramePr>
            <p:xfrm>
              <a:off x="4938557" y="985001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D3D611F9-6103-AAE5-37F8-C66FEB5F4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05235"/>
                  </p:ext>
                </p:extLst>
              </p:nvPr>
            </p:nvGraphicFramePr>
            <p:xfrm>
              <a:off x="4938557" y="985001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333" t="-101639" r="-301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4054" t="-201639" r="-20540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0000" t="-301639" r="-10266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00000" t="-401639" r="-266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3A5F733-8EC6-7B87-4B5D-9765BB797623}"/>
              </a:ext>
            </a:extLst>
          </p:cNvPr>
          <p:cNvSpPr txBox="1"/>
          <p:nvPr/>
        </p:nvSpPr>
        <p:spPr>
          <a:xfrm>
            <a:off x="1164431" y="3125667"/>
            <a:ext cx="3432741" cy="11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564A8-2FD4-9535-4889-9C6F0D183CC4}"/>
                  </a:ext>
                </a:extLst>
              </p:cNvPr>
              <p:cNvSpPr txBox="1"/>
              <p:nvPr/>
            </p:nvSpPr>
            <p:spPr>
              <a:xfrm>
                <a:off x="1438974" y="1183948"/>
                <a:ext cx="2644830" cy="138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|(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)∈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564A8-2FD4-9535-4889-9C6F0D18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974" y="1183948"/>
                <a:ext cx="2644830" cy="1380571"/>
              </a:xfrm>
              <a:prstGeom prst="rect">
                <a:avLst/>
              </a:prstGeom>
              <a:blipFill>
                <a:blip r:embed="rId9"/>
                <a:stretch>
                  <a:fillRect t="-55066" b="-14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1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Laplacian Matrix</a:t>
            </a:r>
            <a:endParaRPr lang="e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38</a:t>
            </a:fld>
            <a:endParaRPr lang="en-US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1D234F5-ECBC-A016-0932-646BF6868055}"/>
              </a:ext>
            </a:extLst>
          </p:cNvPr>
          <p:cNvSpPr txBox="1"/>
          <p:nvPr/>
        </p:nvSpPr>
        <p:spPr>
          <a:xfrm>
            <a:off x="5113315" y="2153287"/>
            <a:ext cx="34087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Properties: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Always have the eigenvector </a:t>
            </a:r>
            <a:r>
              <a:rPr lang="vi-VN"/>
              <a:t>(1,1,…,1)</a:t>
            </a:r>
            <a:r>
              <a:rPr lang="en-US"/>
              <a:t> with eigenvalue</a:t>
            </a:r>
            <a:r>
              <a:rPr lang="vi-VN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number of eigenvalue equals to 0 is the number of connected components of the graph</a:t>
            </a:r>
            <a:r>
              <a:rPr lang="vi-VN"/>
              <a:t>(</a:t>
            </a:r>
            <a:r>
              <a:rPr lang="vi-VN" b="1"/>
              <a:t>Kirchhoff</a:t>
            </a:r>
            <a:r>
              <a:rPr lang="en-US" b="1"/>
              <a:t> theory </a:t>
            </a:r>
            <a:r>
              <a:rPr lang="vi-VN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/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&amp;0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𝑡h𝑒𝑟𝑒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Hộp Văn bản 19">
            <a:extLst>
              <a:ext uri="{FF2B5EF4-FFF2-40B4-BE49-F238E27FC236}">
                <a16:creationId xmlns:a16="http://schemas.microsoft.com/office/drawing/2014/main" id="{0EF0054F-1664-D869-3E87-A7EDA44EDA2D}"/>
              </a:ext>
            </a:extLst>
          </p:cNvPr>
          <p:cNvSpPr txBox="1"/>
          <p:nvPr/>
        </p:nvSpPr>
        <p:spPr>
          <a:xfrm>
            <a:off x="1847504" y="4207176"/>
            <a:ext cx="1665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Laplacian matrix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CC687DC1-153B-F11E-3478-A0AE9BD4D6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624130"/>
                  </p:ext>
                </p:extLst>
              </p:nvPr>
            </p:nvGraphicFramePr>
            <p:xfrm>
              <a:off x="1270025" y="2338526"/>
              <a:ext cx="260127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520255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CC687DC1-153B-F11E-3478-A0AE9BD4D6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624130"/>
                  </p:ext>
                </p:extLst>
              </p:nvPr>
            </p:nvGraphicFramePr>
            <p:xfrm>
              <a:off x="1270025" y="2338526"/>
              <a:ext cx="260127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520255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101639" r="-30470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01639" r="-20116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101639" r="-10352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201639" r="-30470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01639" r="-20116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201639" r="-10352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837" t="-201639" r="-232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301639" r="-30470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01639" r="-20116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301639" r="-10352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401639" r="-20116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837" t="-401639" r="-232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91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39</a:t>
            </a:fld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E6217664-CA72-50B7-2B34-E7EB3CD8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Segoe UI Black"/>
              </a:rPr>
              <a:t>Property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0D796E2-B75F-252D-C90C-14CC43C5D177}"/>
              </a:ext>
            </a:extLst>
          </p:cNvPr>
          <p:cNvSpPr txBox="1"/>
          <p:nvPr/>
        </p:nvSpPr>
        <p:spPr>
          <a:xfrm>
            <a:off x="925670" y="2676390"/>
            <a:ext cx="1911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Cambria Math" panose="02040503050406030204" pitchFamily="18" charset="0"/>
                <a:ea typeface="Cambria Math" panose="02040503050406030204" pitchFamily="18" charset="0"/>
              </a:rPr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/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lphaLcParenR"/>
                </a:pPr>
                <a:r>
                  <a:rPr lang="en-US" sz="1800">
                    <a:latin typeface="+mn-lt"/>
                    <a:ea typeface="Cambria Math" panose="02040503050406030204" pitchFamily="18" charset="0"/>
                  </a:rPr>
                  <a:t>All eigenvalues are not negative: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Lx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>
                    <a:latin typeface="+mn-lt"/>
                    <a:ea typeface="Cambria Math" panose="02040503050406030204" pitchFamily="18" charset="0"/>
                  </a:rPr>
                  <a:t>, with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</m:t>
                    </m:r>
                    <m:r>
                      <a:rPr lang="vi-V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written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blipFill>
                <a:blip r:embed="rId3"/>
                <a:stretch>
                  <a:fillRect l="-690" t="-16456" b="-39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/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/>
                  <a:t>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b="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≥0⇒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b="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𝑰𝒏𝒄𝒊𝒅𝒆𝒏𝒄𝒆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blipFill>
                <a:blip r:embed="rId4"/>
                <a:stretch>
                  <a:fillRect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18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03929" y="2510113"/>
            <a:ext cx="3503341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Segoe UI Black" panose="020B0A02040204020203" pitchFamily="34" charset="0"/>
                <a:ea typeface="Segoe UI Black" panose="020B0A02040204020203" pitchFamily="34" charset="0"/>
              </a:rPr>
              <a:t>Abstract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C7931-C0EA-29B3-E18F-CB98BB6FF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750867-DD13-3A75-C8B6-A984E8E581F7}"/>
              </a:ext>
            </a:extLst>
          </p:cNvPr>
          <p:cNvSpPr txBox="1">
            <a:spLocks/>
          </p:cNvSpPr>
          <p:nvPr/>
        </p:nvSpPr>
        <p:spPr>
          <a:xfrm>
            <a:off x="3006870" y="535381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Reason for writing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40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885423" y="2354419"/>
            <a:ext cx="17264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Which is</a:t>
            </a:r>
            <a:r>
              <a:rPr lang="vi-VN"/>
              <a:t>: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/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58AB24F-5DF7-2695-12DC-186C77BA0523}"/>
              </a:ext>
            </a:extLst>
          </p:cNvPr>
          <p:cNvSpPr txBox="1"/>
          <p:nvPr/>
        </p:nvSpPr>
        <p:spPr>
          <a:xfrm>
            <a:off x="865299" y="3521566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/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𝐿𝑥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)∈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blipFill>
                <a:blip r:embed="rId4"/>
                <a:stretch>
                  <a:fillRect l="-3651" t="-3856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/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needs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summed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up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times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𝐵𝑢𝑡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𝑒𝑛𝑑𝑝𝑜𝑖𝑛𝑡𝑠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blipFill>
                <a:blip r:embed="rId5"/>
                <a:stretch>
                  <a:fillRect r="-280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43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41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1567669" y="1283863"/>
            <a:ext cx="600866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Beside </a:t>
            </a:r>
            <a:r>
              <a:rPr lang="vi-VN" sz="1600" b="1"/>
              <a:t>:</a:t>
            </a:r>
          </a:p>
          <a:p>
            <a:r>
              <a:rPr lang="en-US"/>
              <a:t>	</a:t>
            </a:r>
            <a:r>
              <a:rPr lang="vi-VN"/>
              <a:t>x </a:t>
            </a:r>
            <a:r>
              <a:rPr lang="en-US"/>
              <a:t>is a unit vector</a:t>
            </a:r>
            <a:r>
              <a:rPr lang="vi-VN"/>
              <a:t>: </a:t>
            </a:r>
          </a:p>
          <a:p>
            <a:endParaRPr lang="vi-VN"/>
          </a:p>
          <a:p>
            <a:r>
              <a:rPr lang="en-US"/>
              <a:t>	</a:t>
            </a:r>
            <a:r>
              <a:rPr lang="vi-VN"/>
              <a:t>x </a:t>
            </a:r>
            <a:r>
              <a:rPr lang="en-US"/>
              <a:t>orthogonal</a:t>
            </a:r>
            <a:r>
              <a:rPr lang="vi-VN"/>
              <a:t> </a:t>
            </a:r>
            <a:r>
              <a:rPr lang="en-US"/>
              <a:t>with first</a:t>
            </a:r>
            <a:r>
              <a:rPr lang="vi-VN"/>
              <a:t> </a:t>
            </a:r>
            <a:r>
              <a:rPr lang="en-US"/>
              <a:t>eigen</a:t>
            </a:r>
            <a:r>
              <a:rPr lang="vi-VN"/>
              <a:t>vector (1,1,…,1) : 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157A455-CE05-310E-0377-0146138E205A}"/>
              </a:ext>
            </a:extLst>
          </p:cNvPr>
          <p:cNvSpPr txBox="1"/>
          <p:nvPr/>
        </p:nvSpPr>
        <p:spPr>
          <a:xfrm>
            <a:off x="1066532" y="2656267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/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0=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vi-VN" sz="160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/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/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blipFill>
                <a:blip r:embed="rId5"/>
                <a:stretch>
                  <a:fillRect l="-80303" t="-144186" r="-87121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/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blipFill>
                <a:blip r:embed="rId6"/>
                <a:stretch>
                  <a:fillRect l="-76087" t="-144186" r="-84058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153CC23-4501-0A7B-4257-DC21187CF92E}"/>
              </a:ext>
            </a:extLst>
          </p:cNvPr>
          <p:cNvSpPr txBox="1">
            <a:spLocks/>
          </p:cNvSpPr>
          <p:nvPr/>
        </p:nvSpPr>
        <p:spPr>
          <a:xfrm>
            <a:off x="1904619" y="5405818"/>
            <a:ext cx="5384555" cy="112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4400">
                <a:latin typeface="Segoe UI Black"/>
                <a:ea typeface="Segoe UI Black"/>
              </a:rPr>
              <a:t>Clustering data</a:t>
            </a:r>
            <a:endParaRPr lang="vi-VN" sz="440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4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Clustering</a:t>
            </a:r>
            <a:r>
              <a:rPr lang="vi-VN">
                <a:latin typeface="Segoe UI Black"/>
                <a:ea typeface="Segoe UI Black"/>
              </a:rPr>
              <a:t> </a:t>
            </a:r>
            <a:r>
              <a:rPr lang="vi-VN" err="1">
                <a:latin typeface="Segoe UI Black"/>
                <a:ea typeface="Segoe UI Black"/>
              </a:rPr>
              <a:t>data</a:t>
            </a:r>
            <a:endParaRPr lang="vi-VN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42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9B9A7FB4-09DE-F4FA-78A2-8938C93C4624}"/>
              </a:ext>
            </a:extLst>
          </p:cNvPr>
          <p:cNvSpPr txBox="1">
            <a:spLocks/>
          </p:cNvSpPr>
          <p:nvPr/>
        </p:nvSpPr>
        <p:spPr>
          <a:xfrm>
            <a:off x="1509269" y="-594300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b="1">
                <a:latin typeface="+mn-lt"/>
              </a:rPr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4170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922528" y="1246214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Criterion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/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8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48AB2D2-8CFC-51A4-D4D9-1AAF0D80A80C}"/>
              </a:ext>
            </a:extLst>
          </p:cNvPr>
          <p:cNvGrpSpPr/>
          <p:nvPr/>
        </p:nvGrpSpPr>
        <p:grpSpPr>
          <a:xfrm>
            <a:off x="1144750" y="2605910"/>
            <a:ext cx="3531572" cy="1239923"/>
            <a:chOff x="1789893" y="2202393"/>
            <a:chExt cx="5328760" cy="187091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C9946BD-3896-713E-260E-D69FBB68E35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EFA2BB-5A32-7034-CCBC-10073031C5C0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F28131-2A34-DC8D-8CD2-CE013E2F69C6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16809-B510-FFDF-6337-F6367BAEDF9D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B42729-73F5-027C-E370-210291A72BDA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4EE33A-2777-3507-CF25-C02D16E6DA1D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DF22829-A36E-6369-5408-E16F4ED6315C}"/>
                </a:ext>
              </a:extLst>
            </p:cNvPr>
            <p:cNvCxnSpPr>
              <a:stCxn id="40" idx="6"/>
              <a:endCxn id="37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B299BA-17D5-6459-5BFF-41C4EB76710E}"/>
                </a:ext>
              </a:extLst>
            </p:cNvPr>
            <p:cNvCxnSpPr>
              <a:cxnSpLocks/>
              <a:stCxn id="40" idx="3"/>
              <a:endCxn id="39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2446F3-D69F-CA58-50BF-EFD018657A13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B707D9-E799-FC7C-04FF-BA56BC2A527B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5C7DAE-AE46-2A08-64C0-D9D1D3B1CA8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9FD23E-B3A3-0DD5-0CBD-1AFA15E3EE24}"/>
                </a:ext>
              </a:extLst>
            </p:cNvPr>
            <p:cNvCxnSpPr>
              <a:cxnSpLocks/>
              <a:stCxn id="41" idx="0"/>
              <a:endCxn id="37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9B14EB-CFFE-D6C2-3F32-689299DF8D73}"/>
                </a:ext>
              </a:extLst>
            </p:cNvPr>
            <p:cNvCxnSpPr>
              <a:cxnSpLocks/>
              <a:stCxn id="41" idx="6"/>
              <a:endCxn id="42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09555F-E4CF-2C9F-BE8F-8CB1F1B3F667}"/>
                </a:ext>
              </a:extLst>
            </p:cNvPr>
            <p:cNvCxnSpPr>
              <a:cxnSpLocks/>
              <a:stCxn id="37" idx="6"/>
              <a:endCxn id="42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C6F8DF-FFBE-A8E1-115A-0DAF0AA1D653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35AACF-EB17-B16E-D594-CFBC2C72B67E}"/>
                </a:ext>
              </a:extLst>
            </p:cNvPr>
            <p:cNvCxnSpPr>
              <a:cxnSpLocks/>
              <a:stCxn id="42" idx="7"/>
              <a:endCxn id="51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888BD6-778E-93D4-FAA3-47C355042665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C50C5B7-8182-C586-E409-C2D093AB744D}"/>
                </a:ext>
              </a:extLst>
            </p:cNvPr>
            <p:cNvCxnSpPr>
              <a:cxnSpLocks/>
              <a:stCxn id="53" idx="3"/>
              <a:endCxn id="39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5DD5EC-47D9-C9B5-46D2-BE8F1A72FD43}"/>
                </a:ext>
              </a:extLst>
            </p:cNvPr>
            <p:cNvCxnSpPr>
              <a:cxnSpLocks/>
              <a:stCxn id="53" idx="7"/>
              <a:endCxn id="40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/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/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vi-VN" sz="16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oogle Shape;2249;p42">
            <a:extLst>
              <a:ext uri="{FF2B5EF4-FFF2-40B4-BE49-F238E27FC236}">
                <a16:creationId xmlns:a16="http://schemas.microsoft.com/office/drawing/2014/main" id="{1A3CD847-F60C-4EA7-6A6E-8797B4AACDA6}"/>
              </a:ext>
            </a:extLst>
          </p:cNvPr>
          <p:cNvGrpSpPr/>
          <p:nvPr/>
        </p:nvGrpSpPr>
        <p:grpSpPr>
          <a:xfrm>
            <a:off x="5338398" y="2188811"/>
            <a:ext cx="202574" cy="202526"/>
            <a:chOff x="2081650" y="4993750"/>
            <a:chExt cx="483125" cy="483125"/>
          </a:xfrm>
        </p:grpSpPr>
        <p:sp>
          <p:nvSpPr>
            <p:cNvPr id="62" name="Google Shape;2250;p42">
              <a:extLst>
                <a:ext uri="{FF2B5EF4-FFF2-40B4-BE49-F238E27FC236}">
                  <a16:creationId xmlns:a16="http://schemas.microsoft.com/office/drawing/2014/main" id="{FF4C0F55-3777-558D-2C95-4F7D17B06E6D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2251;p42">
              <a:extLst>
                <a:ext uri="{FF2B5EF4-FFF2-40B4-BE49-F238E27FC236}">
                  <a16:creationId xmlns:a16="http://schemas.microsoft.com/office/drawing/2014/main" id="{B735EDF0-F264-D68A-F7CA-883517BEE918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77" name="TextBox 2176">
            <a:extLst>
              <a:ext uri="{FF2B5EF4-FFF2-40B4-BE49-F238E27FC236}">
                <a16:creationId xmlns:a16="http://schemas.microsoft.com/office/drawing/2014/main" id="{0C754754-4481-47E8-62D6-EAF3C5281DF0}"/>
              </a:ext>
            </a:extLst>
          </p:cNvPr>
          <p:cNvSpPr txBox="1"/>
          <p:nvPr/>
        </p:nvSpPr>
        <p:spPr>
          <a:xfrm>
            <a:off x="5487386" y="2136180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How to find optimal cut ? : NP hard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38FD60-B1A6-39FB-338F-A6FEC6CB74D4}"/>
              </a:ext>
            </a:extLst>
          </p:cNvPr>
          <p:cNvCxnSpPr>
            <a:cxnSpLocks/>
          </p:cNvCxnSpPr>
          <p:nvPr/>
        </p:nvCxnSpPr>
        <p:spPr>
          <a:xfrm>
            <a:off x="4104079" y="2738543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7A6D6D-F835-EBC4-DD42-64EF439AAD9D}"/>
              </a:ext>
            </a:extLst>
          </p:cNvPr>
          <p:cNvCxnSpPr>
            <a:cxnSpLocks/>
          </p:cNvCxnSpPr>
          <p:nvPr/>
        </p:nvCxnSpPr>
        <p:spPr>
          <a:xfrm flipH="1">
            <a:off x="2748085" y="2567572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1CA18-2B88-8919-E851-7C11F9064C43}"/>
              </a:ext>
            </a:extLst>
          </p:cNvPr>
          <p:cNvGrpSpPr/>
          <p:nvPr/>
        </p:nvGrpSpPr>
        <p:grpSpPr>
          <a:xfrm>
            <a:off x="9018763" y="2189850"/>
            <a:ext cx="2831030" cy="2438870"/>
            <a:chOff x="488368" y="2238108"/>
            <a:chExt cx="2131624" cy="17727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E9FDF2-8AE1-2082-ECA3-5CD5A236998E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9367D8-773A-43AF-6059-01C0EB74A3A1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5B21F9-FEA0-DA41-0881-9DFE75571AC1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AE8A1F-28DF-FFF8-33C7-5C42CC7741CD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98B7DF-E9F9-A405-DFE8-94A52854441E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94A6A6-AC8E-8D53-373A-14453B9EDE3B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19FADA-06C7-EDCF-AB6C-17DB62CA783E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343D8D-4574-1B9C-9E77-7AE3998D3899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8ADF51-5470-54A8-CFF5-D1A59C750134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3475A5-34E3-8D92-2504-EAD8BF39789A}"/>
                </a:ext>
              </a:extLst>
            </p:cNvPr>
            <p:cNvCxnSpPr>
              <a:cxnSpLocks/>
              <a:stCxn id="8" idx="3"/>
              <a:endCxn id="7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7BD9E8-D36C-B422-88A8-B2FFAFCFB835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0198DF3-6FFD-8369-985E-78C0DC0DB11A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799F95-8A8B-D96C-13D7-B4B0F8A7622F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FC06DD-F8CB-A45C-BBBC-D786D8117685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7585C6-25E0-B0EC-DA73-270C9210D268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20B85-77BE-C6F3-3039-1AE6F9E8201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9923AB-E3E6-3CF0-C40F-3C6B186708F0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8D349D-C27D-97BC-0B3A-A927385F579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42E482-1D92-D329-68D5-36AD728CAEF6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DF6D4F-265A-B5D4-C49D-BF5C4DEC196B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6BF657-D13F-43A4-3B6C-A421AEC4C589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0D03A-61AC-8BDD-0F46-C22F1D4A827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0C32197-489C-3708-2570-DF9564BDEDD1}"/>
              </a:ext>
            </a:extLst>
          </p:cNvPr>
          <p:cNvSpPr txBox="1"/>
          <p:nvPr/>
        </p:nvSpPr>
        <p:spPr>
          <a:xfrm>
            <a:off x="13051763" y="4585810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A</a:t>
            </a:r>
            <a:r>
              <a:rPr lang="en-US" sz="1200" i="1" err="1"/>
              <a:t>djacency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32245-9EE9-8AE0-6A78-FDF9E4374C40}"/>
              </a:ext>
            </a:extLst>
          </p:cNvPr>
          <p:cNvSpPr txBox="1"/>
          <p:nvPr/>
        </p:nvSpPr>
        <p:spPr>
          <a:xfrm>
            <a:off x="9423700" y="4531566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 7">
                <a:extLst>
                  <a:ext uri="{FF2B5EF4-FFF2-40B4-BE49-F238E27FC236}">
                    <a16:creationId xmlns:a16="http://schemas.microsoft.com/office/drawing/2014/main" id="{757A51A9-7072-BD8D-4E5B-D4B40BE6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763446"/>
                  </p:ext>
                </p:extLst>
              </p:nvPr>
            </p:nvGraphicFramePr>
            <p:xfrm>
              <a:off x="12780683" y="2244093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 7">
                <a:extLst>
                  <a:ext uri="{FF2B5EF4-FFF2-40B4-BE49-F238E27FC236}">
                    <a16:creationId xmlns:a16="http://schemas.microsoft.com/office/drawing/2014/main" id="{757A51A9-7072-BD8D-4E5B-D4B40BE6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763446"/>
                  </p:ext>
                </p:extLst>
              </p:nvPr>
            </p:nvGraphicFramePr>
            <p:xfrm>
              <a:off x="12780683" y="2244093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6364" t="-89655" r="-300000" b="-44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3704" t="-215686" r="-205556" b="-4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852" t="-315686" r="-507407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852" t="-315686" r="-407407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852" t="-415686" r="-407407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855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EBEAF-0074-E96C-6C0A-ECAFFBFD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2E1C48C7-93FC-34A2-5D2E-30EADCA16637}"/>
              </a:ext>
            </a:extLst>
          </p:cNvPr>
          <p:cNvSpPr txBox="1"/>
          <p:nvPr/>
        </p:nvSpPr>
        <p:spPr>
          <a:xfrm>
            <a:off x="1744944" y="667158"/>
            <a:ext cx="4571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163" indent="-284163">
              <a:buFont typeface="Courier New" panose="02070309020205020404" pitchFamily="49" charset="0"/>
              <a:buChar char="o"/>
            </a:pPr>
            <a:r>
              <a:rPr lang="vi-VN"/>
              <a:t>Transform graph (with weight) into Adjacency matrix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9BF79-4D2A-E7A0-4E54-40C66499A296}"/>
              </a:ext>
            </a:extLst>
          </p:cNvPr>
          <p:cNvGrpSpPr/>
          <p:nvPr/>
        </p:nvGrpSpPr>
        <p:grpSpPr>
          <a:xfrm>
            <a:off x="1310027" y="1748253"/>
            <a:ext cx="2831030" cy="2438870"/>
            <a:chOff x="488368" y="2238108"/>
            <a:chExt cx="2131624" cy="17727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2C279A-7E4D-8FA2-5A9F-2FF78012FA6C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191374-E50E-B801-CA6D-631BDDC00CA0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5A63B-AFBE-7E8D-8511-1ADA08FDFD6C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7CE10D-185A-52CA-C972-9713262C4700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5ACF5-9187-8CA0-08F6-34929450EA40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660D45-F4AA-C883-9013-572F2ECEA786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2083BC-6843-D70D-A111-7C3562347F65}"/>
                </a:ext>
              </a:extLst>
            </p:cNvPr>
            <p:cNvCxnSpPr>
              <a:cxnSpLocks/>
              <a:stCxn id="13" idx="4"/>
              <a:endCxn id="20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907896C5-E003-6AB9-D385-55680E279BCD}"/>
                </a:ext>
              </a:extLst>
            </p:cNvPr>
            <p:cNvCxnSpPr>
              <a:cxnSpLocks/>
              <a:stCxn id="20" idx="3"/>
              <a:endCxn id="8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66AC1A74-E7B7-826F-5E0B-2E5FC8DAEC7F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125C5D5D-8FC4-2807-00B8-E1FF69AB76DD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A8E79851-AE35-2D9F-A541-09A2766B8199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9E8C880A-9D1C-7277-8ABF-03F49CBE3129}"/>
                </a:ext>
              </a:extLst>
            </p:cNvPr>
            <p:cNvCxnSpPr>
              <a:cxnSpLocks/>
              <a:stCxn id="16" idx="5"/>
              <a:endCxn id="20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B889D91-3199-0BEB-6036-57D99024EFF2}"/>
                </a:ext>
              </a:extLst>
            </p:cNvPr>
            <p:cNvCxnSpPr>
              <a:cxnSpLocks/>
              <a:stCxn id="13" idx="2"/>
              <a:endCxn id="16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2688D8E6-28B9-C609-6F1B-2524FF46CA02}"/>
                </a:ext>
              </a:extLst>
            </p:cNvPr>
            <p:cNvCxnSpPr>
              <a:cxnSpLocks/>
              <a:stCxn id="16" idx="3"/>
              <a:endCxn id="7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0829DF8-10B7-8050-C2F5-D0C68C4E5F84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190477D-BBC1-B05C-4B60-657BFCB2855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A03656B-9547-E93F-9B65-3C64F4865966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17AF8D-B98A-F1E6-29B6-418B0843C74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A715C07A-DA70-2793-48B6-983AF5F9867D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B35FEC7D-32E1-3BD1-7996-3174B036952D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BC835779-268F-F3A6-C9C8-06007B5AF28B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52ADB69-042F-A5A0-3EDC-6AE4D173BCD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831CA4-2D5A-AF91-4E72-5A92D45BC85F}"/>
              </a:ext>
            </a:extLst>
          </p:cNvPr>
          <p:cNvSpPr txBox="1"/>
          <p:nvPr/>
        </p:nvSpPr>
        <p:spPr>
          <a:xfrm>
            <a:off x="5343027" y="4144213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A</a:t>
            </a:r>
            <a:r>
              <a:rPr lang="en-US" sz="1200" i="1" err="1"/>
              <a:t>djacency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302DC-0BD7-6DE2-569D-A69073BAA34E}"/>
              </a:ext>
            </a:extLst>
          </p:cNvPr>
          <p:cNvSpPr txBox="1"/>
          <p:nvPr/>
        </p:nvSpPr>
        <p:spPr>
          <a:xfrm>
            <a:off x="1714964" y="4089969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629913"/>
                  </p:ext>
                </p:extLst>
              </p:nvPr>
            </p:nvGraphicFramePr>
            <p:xfrm>
              <a:off x="5071947" y="1802496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629913"/>
                  </p:ext>
                </p:extLst>
              </p:nvPr>
            </p:nvGraphicFramePr>
            <p:xfrm>
              <a:off x="5071947" y="1802496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182" t="-89655" r="-298182" b="-4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5556" t="-215686" r="-203704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704" t="-315686" r="-505556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3704" t="-315686" r="-405556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3704" t="-407692" r="-40555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2FFDF1A-6ACD-730C-A46B-B1A78786D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726016"/>
                  </p:ext>
                </p:extLst>
              </p:nvPr>
            </p:nvGraphicFramePr>
            <p:xfrm>
              <a:off x="9349586" y="2437315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0.408 -0.291 -0.643 -0.149  0.383]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=0.189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0.439  0.085  0.110  0.686 -0.388]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=1.963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0.374  0.233  0.517 -0.609 -0.026]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=2.147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=[0.408 -0.403 -0.737  0.182 -0.090 -0.295]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=2.673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=[0.408 -0.446  0.527 -0.444 -0.160 -0.367]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=2.429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=[0.408 -0.373  0.182  0.278  0.321  0.693]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2FFDF1A-6ACD-730C-A46B-B1A78786D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726016"/>
                  </p:ext>
                </p:extLst>
              </p:nvPr>
            </p:nvGraphicFramePr>
            <p:xfrm>
              <a:off x="9349586" y="2437315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2000" r="-36820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2000" r="-315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02000" r="-36820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102000" r="-315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98039" r="-36820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198039" r="-315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304000" r="-368208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304000" r="-315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404000" r="-368208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404000" r="-315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504000" r="-36820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504000" r="-315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6AE92C4-FEE3-4438-4D89-C5AFDCD09534}"/>
              </a:ext>
            </a:extLst>
          </p:cNvPr>
          <p:cNvSpPr txBox="1"/>
          <p:nvPr/>
        </p:nvSpPr>
        <p:spPr>
          <a:xfrm>
            <a:off x="10020214" y="4410833"/>
            <a:ext cx="3707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Eigenvalues and eigenvectors of </a:t>
            </a:r>
            <a:r>
              <a:rPr lang="vi-VN" sz="1200" i="1"/>
              <a:t>Laplacian</a:t>
            </a:r>
            <a:r>
              <a:rPr lang="en-US" sz="1200" i="1"/>
              <a:t> matrix</a:t>
            </a:r>
            <a:endParaRPr lang="vi-VN" sz="1200" i="1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E22C804-FCD4-C921-855A-046267B3A4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Summarize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4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EBEAF-0074-E96C-6C0A-ECAFFBFD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2E1C48C7-93FC-34A2-5D2E-30EADCA16637}"/>
              </a:ext>
            </a:extLst>
          </p:cNvPr>
          <p:cNvSpPr txBox="1"/>
          <p:nvPr/>
        </p:nvSpPr>
        <p:spPr>
          <a:xfrm>
            <a:off x="1244529" y="667161"/>
            <a:ext cx="4571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163" indent="-284163">
              <a:buFont typeface="Courier New" panose="02070309020205020404" pitchFamily="49" charset="0"/>
              <a:buChar char="o"/>
            </a:pPr>
            <a:r>
              <a:rPr lang="vi-VN"/>
              <a:t>Transform Adjacency matrix  into Laplace matrix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74CD5-F4EE-4157-48C8-7144E078E4FA}"/>
              </a:ext>
            </a:extLst>
          </p:cNvPr>
          <p:cNvSpPr txBox="1"/>
          <p:nvPr/>
        </p:nvSpPr>
        <p:spPr>
          <a:xfrm>
            <a:off x="1244530" y="974938"/>
            <a:ext cx="526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/>
              <a:t>Compute Eigenvalues and eigenvector of Laplace matrix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9BF79-4D2A-E7A0-4E54-40C66499A296}"/>
              </a:ext>
            </a:extLst>
          </p:cNvPr>
          <p:cNvGrpSpPr/>
          <p:nvPr/>
        </p:nvGrpSpPr>
        <p:grpSpPr>
          <a:xfrm>
            <a:off x="-2498243" y="2246942"/>
            <a:ext cx="2831030" cy="2438870"/>
            <a:chOff x="488368" y="2238108"/>
            <a:chExt cx="2131624" cy="17727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2C279A-7E4D-8FA2-5A9F-2FF78012FA6C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191374-E50E-B801-CA6D-631BDDC00CA0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5A63B-AFBE-7E8D-8511-1ADA08FDFD6C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7CE10D-185A-52CA-C972-9713262C4700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5ACF5-9187-8CA0-08F6-34929450EA40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660D45-F4AA-C883-9013-572F2ECEA786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2083BC-6843-D70D-A111-7C3562347F65}"/>
                </a:ext>
              </a:extLst>
            </p:cNvPr>
            <p:cNvCxnSpPr>
              <a:cxnSpLocks/>
              <a:stCxn id="13" idx="4"/>
              <a:endCxn id="20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907896C5-E003-6AB9-D385-55680E279BCD}"/>
                </a:ext>
              </a:extLst>
            </p:cNvPr>
            <p:cNvCxnSpPr>
              <a:cxnSpLocks/>
              <a:stCxn id="20" idx="3"/>
              <a:endCxn id="8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66AC1A74-E7B7-826F-5E0B-2E5FC8DAEC7F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125C5D5D-8FC4-2807-00B8-E1FF69AB76DD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A8E79851-AE35-2D9F-A541-09A2766B8199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9E8C880A-9D1C-7277-8ABF-03F49CBE3129}"/>
                </a:ext>
              </a:extLst>
            </p:cNvPr>
            <p:cNvCxnSpPr>
              <a:cxnSpLocks/>
              <a:stCxn id="16" idx="5"/>
              <a:endCxn id="20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B889D91-3199-0BEB-6036-57D99024EFF2}"/>
                </a:ext>
              </a:extLst>
            </p:cNvPr>
            <p:cNvCxnSpPr>
              <a:cxnSpLocks/>
              <a:stCxn id="13" idx="2"/>
              <a:endCxn id="16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2688D8E6-28B9-C609-6F1B-2524FF46CA02}"/>
                </a:ext>
              </a:extLst>
            </p:cNvPr>
            <p:cNvCxnSpPr>
              <a:cxnSpLocks/>
              <a:stCxn id="16" idx="3"/>
              <a:endCxn id="7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0829DF8-10B7-8050-C2F5-D0C68C4E5F84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190477D-BBC1-B05C-4B60-657BFCB2855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A03656B-9547-E93F-9B65-3C64F4865966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17AF8D-B98A-F1E6-29B6-418B0843C74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A715C07A-DA70-2793-48B6-983AF5F9867D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B35FEC7D-32E1-3BD1-7996-3174B036952D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BC835779-268F-F3A6-C9C8-06007B5AF28B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52ADB69-042F-A5A0-3EDC-6AE4D173BCD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831CA4-2D5A-AF91-4E72-5A92D45BC85F}"/>
              </a:ext>
            </a:extLst>
          </p:cNvPr>
          <p:cNvSpPr txBox="1"/>
          <p:nvPr/>
        </p:nvSpPr>
        <p:spPr>
          <a:xfrm>
            <a:off x="1242077" y="4199632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Laplacian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302DC-0BD7-6DE2-569D-A69073BAA34E}"/>
              </a:ext>
            </a:extLst>
          </p:cNvPr>
          <p:cNvSpPr txBox="1"/>
          <p:nvPr/>
        </p:nvSpPr>
        <p:spPr>
          <a:xfrm>
            <a:off x="-2093306" y="4588658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36880"/>
                  </p:ext>
                </p:extLst>
              </p:nvPr>
            </p:nvGraphicFramePr>
            <p:xfrm>
              <a:off x="801224" y="1800477"/>
              <a:ext cx="2663374" cy="2383064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80482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32701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86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-.6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36880"/>
                  </p:ext>
                </p:extLst>
              </p:nvPr>
            </p:nvGraphicFramePr>
            <p:xfrm>
              <a:off x="801224" y="1800477"/>
              <a:ext cx="2663374" cy="2383064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80482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32701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86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413" t="-216364" r="-201587" b="-4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226" t="-316364" r="-508065" b="-3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316364" r="-400000" b="-3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416364" r="-400000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977827E-BA51-99C1-E1AA-A69C7CE5F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4893"/>
                  </p:ext>
                </p:extLst>
              </p:nvPr>
            </p:nvGraphicFramePr>
            <p:xfrm>
              <a:off x="3764387" y="2011321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0.408 -0.291 -0.643 -0.149  0.383]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=0.189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0.439  0.085  0.110  0.686 -0.388]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=1.963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0.374  0.233  0.517 -0.609 -0.026]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=2.147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=[0.408 -0.403 -0.737  0.182 -0.090 -0.295]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=2.673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=[0.408 -0.446  0.527 -0.444 -0.160 -0.367]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=2.429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=[0.408 -0.373  0.182  0.278  0.321  0.693]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977827E-BA51-99C1-E1AA-A69C7CE5F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4893"/>
                  </p:ext>
                </p:extLst>
              </p:nvPr>
            </p:nvGraphicFramePr>
            <p:xfrm>
              <a:off x="3764387" y="2011321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2000" r="-36820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2000" r="-473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02000" r="-36820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102000" r="-473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98039" r="-36820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198039" r="-473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304000" r="-368208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304000" r="-473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404000" r="-368208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404000" r="-473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504000" r="-36820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504000" r="-47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C19598-9B67-5F75-267E-87B79231AD57}"/>
              </a:ext>
            </a:extLst>
          </p:cNvPr>
          <p:cNvSpPr txBox="1"/>
          <p:nvPr/>
        </p:nvSpPr>
        <p:spPr>
          <a:xfrm>
            <a:off x="4572000" y="4199632"/>
            <a:ext cx="3707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Eigenvalues and eigenvectors of </a:t>
            </a:r>
            <a:r>
              <a:rPr lang="vi-VN" sz="1200" i="1"/>
              <a:t>Laplacian</a:t>
            </a:r>
            <a:r>
              <a:rPr lang="en-US" sz="1200" i="1"/>
              <a:t> matrix</a:t>
            </a:r>
            <a:endParaRPr lang="vi-VN" sz="1200" i="1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C138AF6-4AEF-9C78-3AE3-EF5BBEB7C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Summarize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1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77BEF9-8D48-31F7-3791-43055C2F224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13" y="1170781"/>
            <a:ext cx="1628775" cy="3248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87110" y="205133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4CDBF7-15F7-0340-219A-C098D48FA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826121"/>
              </p:ext>
            </p:extLst>
          </p:nvPr>
        </p:nvGraphicFramePr>
        <p:xfrm>
          <a:off x="4563056" y="984674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2FB1030-6EFA-9F6B-2E5B-AF93E9499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0BF1E6D6-7C50-66A3-A337-2165044C9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53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93039" y="185562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1" y="1156266"/>
            <a:ext cx="2996132" cy="32480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9C61AFC-3BA1-ABCD-0804-41651C91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487270"/>
              </p:ext>
            </p:extLst>
          </p:nvPr>
        </p:nvGraphicFramePr>
        <p:xfrm>
          <a:off x="4572000" y="846789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A4B39D7A-7D5B-96AE-533B-99083FF44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402A27BE-BDFB-42D9-FCBA-2A6A83C9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339561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70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8" y="1234281"/>
            <a:ext cx="2996132" cy="3248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702140-D2B6-FED7-C9FD-B19E8A19F6BF}"/>
              </a:ext>
            </a:extLst>
          </p:cNvPr>
          <p:cNvSpPr txBox="1"/>
          <p:nvPr/>
        </p:nvSpPr>
        <p:spPr>
          <a:xfrm>
            <a:off x="3893039" y="163271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9D1B2B-B892-2D25-759B-98A5B144E3F2}"/>
              </a:ext>
            </a:extLst>
          </p:cNvPr>
          <p:cNvSpPr txBox="1"/>
          <p:nvPr/>
        </p:nvSpPr>
        <p:spPr>
          <a:xfrm>
            <a:off x="3964571" y="388252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3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EAD64-4922-EEEE-B3B7-CEE63EAF4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40061"/>
              </p:ext>
            </p:extLst>
          </p:nvPr>
        </p:nvGraphicFramePr>
        <p:xfrm>
          <a:off x="4811484" y="2779485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6D05FB-1F31-60A1-0267-A8F62B896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48602"/>
              </p:ext>
            </p:extLst>
          </p:nvPr>
        </p:nvGraphicFramePr>
        <p:xfrm>
          <a:off x="4811483" y="646171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D1C8D90-3A3A-712C-F52F-25D0B4DF2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45F20772-1462-8E77-6B80-B09B905BD7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61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5D6BC82B-0986-B851-03FE-EF318C594B8A}"/>
              </a:ext>
            </a:extLst>
          </p:cNvPr>
          <p:cNvSpPr txBox="1">
            <a:spLocks/>
          </p:cNvSpPr>
          <p:nvPr/>
        </p:nvSpPr>
        <p:spPr>
          <a:xfrm>
            <a:off x="284060" y="1703376"/>
            <a:ext cx="3291900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How do we partition a graph into k clusters ?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7638161B-93CA-52E2-6C12-420803C47A86}"/>
              </a:ext>
            </a:extLst>
          </p:cNvPr>
          <p:cNvSpPr txBox="1">
            <a:spLocks/>
          </p:cNvSpPr>
          <p:nvPr/>
        </p:nvSpPr>
        <p:spPr>
          <a:xfrm>
            <a:off x="284060" y="1884392"/>
            <a:ext cx="4304356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There are 2 basic approaches :  </a:t>
            </a:r>
          </a:p>
          <a:p>
            <a:pPr marL="285750" indent="-285750">
              <a:buFontTx/>
              <a:buChar char="-"/>
            </a:pPr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Recursive bi-partioning : Inefficient and unstable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8F99A-A7AF-0049-7F56-0CD36050006F}"/>
              </a:ext>
            </a:extLst>
          </p:cNvPr>
          <p:cNvSpPr txBox="1"/>
          <p:nvPr/>
        </p:nvSpPr>
        <p:spPr>
          <a:xfrm>
            <a:off x="284060" y="2286763"/>
            <a:ext cx="3686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Cluster multiple eigenvectors :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Build a reduced dimension-space from multiple eigenvectors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Commonly used in recent papers 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A preferable approach...		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F121F3-1396-AD70-90C9-67BD570F9C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12" y="1962618"/>
            <a:ext cx="2446732" cy="278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D9BE90-4CFD-CA8A-9E18-709803079B01}"/>
              </a:ext>
            </a:extLst>
          </p:cNvPr>
          <p:cNvSpPr txBox="1"/>
          <p:nvPr/>
        </p:nvSpPr>
        <p:spPr>
          <a:xfrm>
            <a:off x="5986721" y="2190295"/>
            <a:ext cx="7358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1</a:t>
            </a:r>
            <a:r>
              <a:rPr lang="en-US" sz="800"/>
              <a:t> value</a:t>
            </a:r>
            <a:r>
              <a:rPr lang="vi-VN" sz="800"/>
              <a:t> 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61D9A-8418-C833-FA69-AD894B41AC13}"/>
              </a:ext>
            </a:extLst>
          </p:cNvPr>
          <p:cNvSpPr txBox="1"/>
          <p:nvPr/>
        </p:nvSpPr>
        <p:spPr>
          <a:xfrm>
            <a:off x="5987143" y="3878216"/>
            <a:ext cx="75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3</a:t>
            </a:r>
            <a:r>
              <a:rPr lang="en-US" sz="1050"/>
              <a:t> </a:t>
            </a:r>
            <a:r>
              <a:rPr lang="en-US" sz="800"/>
              <a:t>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7BCE39D-8103-014B-B4B7-94690EA02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998704"/>
              </p:ext>
            </p:extLst>
          </p:nvPr>
        </p:nvGraphicFramePr>
        <p:xfrm>
          <a:off x="6545983" y="3130520"/>
          <a:ext cx="2277672" cy="163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A29E261-3672-FB3D-0904-D9C5088D6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140859"/>
              </p:ext>
            </p:extLst>
          </p:nvPr>
        </p:nvGraphicFramePr>
        <p:xfrm>
          <a:off x="6509698" y="1428621"/>
          <a:ext cx="2350242" cy="1545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5402E9E1-4693-750C-351A-DDFACFEB5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84D20D0B-2285-AFF4-60C1-09C19896B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138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587462"/>
            <a:ext cx="3200400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Reason for writing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26EC9BF-ACFC-3762-92EE-288001C9BF90}"/>
              </a:ext>
            </a:extLst>
          </p:cNvPr>
          <p:cNvSpPr/>
          <p:nvPr/>
        </p:nvSpPr>
        <p:spPr>
          <a:xfrm>
            <a:off x="3602615" y="6296721"/>
            <a:ext cx="776097" cy="103613"/>
          </a:xfrm>
          <a:custGeom>
            <a:avLst/>
            <a:gdLst>
              <a:gd name="connsiteX0" fmla="*/ 17269 w 776097"/>
              <a:gd name="connsiteY0" fmla="*/ 0 h 103613"/>
              <a:gd name="connsiteX1" fmla="*/ 758828 w 776097"/>
              <a:gd name="connsiteY1" fmla="*/ 0 h 103613"/>
              <a:gd name="connsiteX2" fmla="*/ 776097 w 776097"/>
              <a:gd name="connsiteY2" fmla="*/ 17269 h 103613"/>
              <a:gd name="connsiteX3" fmla="*/ 776097 w 776097"/>
              <a:gd name="connsiteY3" fmla="*/ 103613 h 103613"/>
              <a:gd name="connsiteX4" fmla="*/ 776097 w 776097"/>
              <a:gd name="connsiteY4" fmla="*/ 103613 h 103613"/>
              <a:gd name="connsiteX5" fmla="*/ 0 w 776097"/>
              <a:gd name="connsiteY5" fmla="*/ 103613 h 103613"/>
              <a:gd name="connsiteX6" fmla="*/ 0 w 776097"/>
              <a:gd name="connsiteY6" fmla="*/ 103613 h 103613"/>
              <a:gd name="connsiteX7" fmla="*/ 0 w 776097"/>
              <a:gd name="connsiteY7" fmla="*/ 17269 h 103613"/>
              <a:gd name="connsiteX8" fmla="*/ 17269 w 776097"/>
              <a:gd name="connsiteY8" fmla="*/ 0 h 10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097" h="103613" fill="none" extrusionOk="0">
                <a:moveTo>
                  <a:pt x="17269" y="0"/>
                </a:moveTo>
                <a:cubicBezTo>
                  <a:pt x="218941" y="-29602"/>
                  <a:pt x="626282" y="27295"/>
                  <a:pt x="758828" y="0"/>
                </a:cubicBezTo>
                <a:cubicBezTo>
                  <a:pt x="769053" y="385"/>
                  <a:pt x="776222" y="7762"/>
                  <a:pt x="776097" y="17269"/>
                </a:cubicBezTo>
                <a:cubicBezTo>
                  <a:pt x="780513" y="31905"/>
                  <a:pt x="769888" y="65536"/>
                  <a:pt x="776097" y="103613"/>
                </a:cubicBezTo>
                <a:lnTo>
                  <a:pt x="776097" y="103613"/>
                </a:lnTo>
                <a:cubicBezTo>
                  <a:pt x="478598" y="171759"/>
                  <a:pt x="279772" y="38442"/>
                  <a:pt x="0" y="103613"/>
                </a:cubicBezTo>
                <a:lnTo>
                  <a:pt x="0" y="103613"/>
                </a:lnTo>
                <a:cubicBezTo>
                  <a:pt x="2835" y="82752"/>
                  <a:pt x="513" y="26750"/>
                  <a:pt x="0" y="17269"/>
                </a:cubicBezTo>
                <a:cubicBezTo>
                  <a:pt x="1072" y="6793"/>
                  <a:pt x="7845" y="-530"/>
                  <a:pt x="17269" y="0"/>
                </a:cubicBezTo>
                <a:close/>
              </a:path>
              <a:path w="776097" h="103613" stroke="0" extrusionOk="0">
                <a:moveTo>
                  <a:pt x="17269" y="0"/>
                </a:moveTo>
                <a:cubicBezTo>
                  <a:pt x="107936" y="38550"/>
                  <a:pt x="583605" y="-39765"/>
                  <a:pt x="758828" y="0"/>
                </a:cubicBezTo>
                <a:cubicBezTo>
                  <a:pt x="769788" y="299"/>
                  <a:pt x="775424" y="7753"/>
                  <a:pt x="776097" y="17269"/>
                </a:cubicBezTo>
                <a:cubicBezTo>
                  <a:pt x="776627" y="29629"/>
                  <a:pt x="773827" y="83714"/>
                  <a:pt x="776097" y="103613"/>
                </a:cubicBezTo>
                <a:lnTo>
                  <a:pt x="776097" y="103613"/>
                </a:lnTo>
                <a:cubicBezTo>
                  <a:pt x="489121" y="100656"/>
                  <a:pt x="216568" y="124072"/>
                  <a:pt x="0" y="103613"/>
                </a:cubicBezTo>
                <a:lnTo>
                  <a:pt x="0" y="103613"/>
                </a:lnTo>
                <a:cubicBezTo>
                  <a:pt x="5905" y="93841"/>
                  <a:pt x="-6341" y="56010"/>
                  <a:pt x="0" y="17269"/>
                </a:cubicBezTo>
                <a:cubicBezTo>
                  <a:pt x="-1210" y="7547"/>
                  <a:pt x="6809" y="869"/>
                  <a:pt x="17269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1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/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index of cluster (1,2,... K) which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currently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blipFill>
                <a:blip r:embed="rId3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/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k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/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sSup>
                          <m:sSupPr>
                            <m:ctrlPr>
                              <a:rPr 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of cluster to which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has been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blipFill>
                <a:blip r:embed="rId5"/>
                <a:stretch>
                  <a:fillRect t="-2083" r="-251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/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blipFill>
                <a:blip r:embed="rId6"/>
                <a:stretch>
                  <a:fillRect t="-67692" r="-1247" b="-1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05341FE2-0EA5-9ECB-6CDD-9F9D8348B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/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blipFill>
                <a:blip r:embed="rId3"/>
                <a:stretch>
                  <a:fillRect t="-66667" r="-1247" b="-1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/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89A5A4-211B-0382-D7EC-1286FE04100E}"/>
              </a:ext>
            </a:extLst>
          </p:cNvPr>
          <p:cNvCxnSpPr>
            <a:cxnSpLocks/>
          </p:cNvCxnSpPr>
          <p:nvPr/>
        </p:nvCxnSpPr>
        <p:spPr>
          <a:xfrm flipH="1">
            <a:off x="2968171" y="1509230"/>
            <a:ext cx="3265715" cy="6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BCEB2C-9877-1F4C-4040-4C6B22CF7B26}"/>
              </a:ext>
            </a:extLst>
          </p:cNvPr>
          <p:cNvCxnSpPr>
            <a:cxnSpLocks/>
          </p:cNvCxnSpPr>
          <p:nvPr/>
        </p:nvCxnSpPr>
        <p:spPr>
          <a:xfrm flipH="1">
            <a:off x="2888343" y="1509230"/>
            <a:ext cx="3345543" cy="117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/>
              <p:nvPr/>
            </p:nvSpPr>
            <p:spPr>
              <a:xfrm>
                <a:off x="1647372" y="3530628"/>
                <a:ext cx="5849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Debugging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ensure our algorithm running correctly (advanced :reduce local optima case)</a:t>
                </a:r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72" y="3530628"/>
                <a:ext cx="5849256" cy="523220"/>
              </a:xfrm>
              <a:prstGeom prst="rect">
                <a:avLst/>
              </a:prstGeom>
              <a:blipFill>
                <a:blip r:embed="rId5"/>
                <a:stretch>
                  <a:fillRect l="-313" t="-3488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2FAD68B-93FC-5041-C4EC-09EA82123BD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13286" y="1696439"/>
            <a:ext cx="1498599" cy="1793503"/>
          </a:xfrm>
          <a:prstGeom prst="rect">
            <a:avLst/>
          </a:prstGeom>
        </p:spPr>
      </p:pic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406F3A8C-B341-6ABD-C375-15408AF4F5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CE75E-E044-AF31-6B3F-6710CC8B0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52</a:t>
            </a:fld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99964-A396-8326-9FE2-2BBE3B17953E}"/>
              </a:ext>
            </a:extLst>
          </p:cNvPr>
          <p:cNvSpPr txBox="1"/>
          <p:nvPr/>
        </p:nvSpPr>
        <p:spPr>
          <a:xfrm>
            <a:off x="802188" y="12942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>
                <a:latin typeface="Cambria Math" panose="02040503050406030204" pitchFamily="18" charset="0"/>
                <a:ea typeface="Cambria Math" panose="02040503050406030204" pitchFamily="18" charset="0"/>
              </a:rPr>
              <a:t>Kmeans algorithm : </a:t>
            </a:r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/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 initialize K cluster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blipFill>
                <a:blip r:embed="rId3"/>
                <a:stretch>
                  <a:fillRect t="-131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/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blipFill>
                <a:blip r:embed="rId4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195;p40">
            <a:extLst>
              <a:ext uri="{FF2B5EF4-FFF2-40B4-BE49-F238E27FC236}">
                <a16:creationId xmlns:a16="http://schemas.microsoft.com/office/drawing/2014/main" id="{6BA03ABA-BE4E-0B55-17A9-D39390934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48961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Clustering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B1A119-79F7-C070-9945-BDD07BC06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18033"/>
            <a:ext cx="4224309" cy="32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F7BDA470-7C30-A6C5-F1B4-885326159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262542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Initialize cluster centroid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1C01-E41E-67B7-76EA-97F8AF4EB47E}"/>
              </a:ext>
            </a:extLst>
          </p:cNvPr>
          <p:cNvSpPr txBox="1"/>
          <p:nvPr/>
        </p:nvSpPr>
        <p:spPr>
          <a:xfrm>
            <a:off x="841829" y="988369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/>
              <a:t>Local optima</a:t>
            </a:r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50A47-904A-7010-C180-E6B4EC53BF8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3543810" y="1872002"/>
            <a:ext cx="1502614" cy="80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D3AD40-523D-E97D-15AF-4409DF59915C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543810" y="2678960"/>
            <a:ext cx="1502614" cy="123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/>
              <p:nvPr/>
            </p:nvSpPr>
            <p:spPr>
              <a:xfrm>
                <a:off x="358652" y="3979510"/>
                <a:ext cx="5863771" cy="332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11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11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100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100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sz="11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 sz="1000"/>
                  <a:t> </a:t>
                </a:r>
                <a:endParaRPr lang="en-US" sz="1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2" y="3979510"/>
                <a:ext cx="5863771" cy="332207"/>
              </a:xfrm>
              <a:prstGeom prst="rect">
                <a:avLst/>
              </a:prstGeom>
              <a:blipFill>
                <a:blip r:embed="rId3"/>
                <a:stretch>
                  <a:fillRect t="-64815" b="-10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78566CB-E9B7-6493-3977-B2D20CBAD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CB7664F-73AA-289D-316D-64D0E9BA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32" y="1679608"/>
            <a:ext cx="2663978" cy="1998704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F3041EF9-B631-C5B2-F5E1-718395B2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424" y="871210"/>
            <a:ext cx="2663978" cy="2001583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AEA4EA57-B954-7865-D5F6-A437F83F7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424" y="2911005"/>
            <a:ext cx="2663978" cy="20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95;p40">
            <a:extLst>
              <a:ext uri="{FF2B5EF4-FFF2-40B4-BE49-F238E27FC236}">
                <a16:creationId xmlns:a16="http://schemas.microsoft.com/office/drawing/2014/main" id="{DEF087EA-6D43-6B40-EF15-C1A6E955F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Initialize cluster centroid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/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Loop 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50-1000 times :</a:t>
                </a:r>
                <a:b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randomly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K-means 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Run K-means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Calculate cost function (distortion)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vi-VN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Save the value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J</a:t>
                </a:r>
              </a:p>
              <a:p>
                <a:b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blipFill>
                <a:blip r:embed="rId3"/>
                <a:stretch>
                  <a:fillRect l="-400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54AD52E-D26B-385A-9C9D-8EBC70A83FAD}"/>
              </a:ext>
            </a:extLst>
          </p:cNvPr>
          <p:cNvSpPr txBox="1"/>
          <p:nvPr/>
        </p:nvSpPr>
        <p:spPr>
          <a:xfrm>
            <a:off x="4077030" y="32826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=&gt; Choose in saved data the one have smallest J value  (Optimal random case) 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C3DBB7-27F1-4017-A2C1-B3245F3B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Google Shape;2195;p40">
            <a:extLst>
              <a:ext uri="{FF2B5EF4-FFF2-40B4-BE49-F238E27FC236}">
                <a16:creationId xmlns:a16="http://schemas.microsoft.com/office/drawing/2014/main" id="{6D3BE499-19CA-7C5B-F58C-72A2BD86E23B}"/>
              </a:ext>
            </a:extLst>
          </p:cNvPr>
          <p:cNvSpPr txBox="1">
            <a:spLocks/>
          </p:cNvSpPr>
          <p:nvPr/>
        </p:nvSpPr>
        <p:spPr>
          <a:xfrm>
            <a:off x="2098182" y="5190975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+mn-lt"/>
              </a:rPr>
              <a:t>Choosing number of clusters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450C67E-50B0-1115-3E64-812A9940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01" y="1615440"/>
            <a:ext cx="3115038" cy="23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95;p40">
            <a:extLst>
              <a:ext uri="{FF2B5EF4-FFF2-40B4-BE49-F238E27FC236}">
                <a16:creationId xmlns:a16="http://schemas.microsoft.com/office/drawing/2014/main" id="{A6E1D731-C458-1712-3A0D-A7DCE55AD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Choosing number of clusters</a:t>
            </a:r>
            <a:endParaRPr sz="2400" b="1">
              <a:latin typeface="+mn-lt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7046" y="1280645"/>
            <a:ext cx="3969908" cy="3306812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4C3B18-5757-246C-AB69-3902B2319659}"/>
              </a:ext>
            </a:extLst>
          </p:cNvPr>
          <p:cNvCxnSpPr>
            <a:cxnSpLocks/>
          </p:cNvCxnSpPr>
          <p:nvPr/>
        </p:nvCxnSpPr>
        <p:spPr>
          <a:xfrm flipH="1">
            <a:off x="3859078" y="2705403"/>
            <a:ext cx="712922" cy="944448"/>
          </a:xfrm>
          <a:prstGeom prst="straightConnector1">
            <a:avLst/>
          </a:prstGeom>
          <a:ln w="28575">
            <a:solidFill>
              <a:srgbClr val="416A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4471261" y="1751296"/>
            <a:ext cx="200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This is elbow point, we chose x value at this point is number of clusters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1918" y="1183134"/>
            <a:ext cx="3844661" cy="307094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1267226" y="691462"/>
            <a:ext cx="42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Example with k = 2 follow elbow method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65132-A622-E924-80F8-67D49E9EF977}"/>
              </a:ext>
            </a:extLst>
          </p:cNvPr>
          <p:cNvSpPr txBox="1"/>
          <p:nvPr/>
        </p:nvSpPr>
        <p:spPr>
          <a:xfrm>
            <a:off x="1267226" y="4395642"/>
            <a:ext cx="300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have</a:t>
            </a:r>
            <a:r>
              <a:rPr lang="vi-VN"/>
              <a:t> nearly perfect clusters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239FA3-C516-3AD4-86AA-873B12AD8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Choosing number of clusters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DEBD47-F9B1-4210-C1F2-6191F627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26" y="5156776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Configuration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1918" y="1183134"/>
            <a:ext cx="3844661" cy="307094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1267226" y="691462"/>
            <a:ext cx="42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/>
              <a:t>Example with k = </a:t>
            </a:r>
            <a:r>
              <a:rPr lang="vi-VN"/>
              <a:t>3</a:t>
            </a:r>
            <a:r>
              <a:rPr lang="en-US"/>
              <a:t> follow elbow method above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65132-A622-E924-80F8-67D49E9EF977}"/>
                  </a:ext>
                </a:extLst>
              </p:cNvPr>
              <p:cNvSpPr txBox="1"/>
              <p:nvPr/>
            </p:nvSpPr>
            <p:spPr>
              <a:xfrm>
                <a:off x="1267225" y="4400558"/>
                <a:ext cx="5830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Cluster yellow and brown almost in the same </a:t>
                </a:r>
                <a:r>
                  <a:rPr lang="vi-VN"/>
                  <a:t>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Bad clusters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65132-A622-E924-80F8-67D49E9E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225" y="4400558"/>
                <a:ext cx="5830999" cy="307777"/>
              </a:xfrm>
              <a:prstGeom prst="rect">
                <a:avLst/>
              </a:prstGeom>
              <a:blipFill>
                <a:blip r:embed="rId4"/>
                <a:stretch>
                  <a:fillRect l="-31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239FA3-C516-3AD4-86AA-873B12AD8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Choosing number of clusters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DEBD47-F9B1-4210-C1F2-6191F627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26" y="5156776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Configuration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>
                <a:latin typeface="Segoe UI Black"/>
                <a:ea typeface="Segoe UI Black"/>
              </a:rPr>
              <a:t>Implementation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D2E2B-5E87-AFFE-BBD6-9029E6912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59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B704011-1EB6-48F1-13FB-6255419F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Process</a:t>
            </a:r>
            <a:r>
              <a:rPr lang="vi-VN" b="1">
                <a:latin typeface="Tahoma"/>
                <a:ea typeface="Tahoma"/>
                <a:cs typeface="Tahoma"/>
              </a:rPr>
              <a:t> </a:t>
            </a:r>
            <a:endParaRPr lang="vi-VN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CD1AB-6CCA-B151-2554-21BBD70FFD9F}"/>
              </a:ext>
            </a:extLst>
          </p:cNvPr>
          <p:cNvSpPr txBox="1"/>
          <p:nvPr/>
        </p:nvSpPr>
        <p:spPr>
          <a:xfrm>
            <a:off x="1305290" y="1294477"/>
            <a:ext cx="653341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1: </a:t>
            </a:r>
            <a:r>
              <a:rPr lang="vi-VN" sz="1600" err="1"/>
              <a:t>Create</a:t>
            </a:r>
            <a:r>
              <a:rPr lang="vi-VN" sz="1600"/>
              <a:t> </a:t>
            </a:r>
            <a:r>
              <a:rPr lang="vi-VN" sz="1600" err="1"/>
              <a:t>adjacency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data</a:t>
            </a:r>
            <a:r>
              <a:rPr lang="vi-VN" sz="1600"/>
              <a:t> </a:t>
            </a:r>
            <a:r>
              <a:rPr lang="vi-VN" sz="1600" err="1"/>
              <a:t>using</a:t>
            </a:r>
            <a:r>
              <a:rPr lang="vi-VN" sz="1600"/>
              <a:t> K-</a:t>
            </a:r>
            <a:r>
              <a:rPr lang="vi-VN" sz="1600" err="1"/>
              <a:t>neighbors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.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that</a:t>
            </a:r>
            <a:r>
              <a:rPr lang="vi-VN" sz="1600"/>
              <a:t>, </a:t>
            </a:r>
            <a:r>
              <a:rPr lang="vi-VN" sz="1600" err="1"/>
              <a:t>create</a:t>
            </a:r>
            <a:r>
              <a:rPr lang="vi-VN" sz="1600"/>
              <a:t> a </a:t>
            </a:r>
            <a:r>
              <a:rPr lang="vi-VN" sz="1600" err="1"/>
              <a:t>Laplacian</a:t>
            </a:r>
            <a:r>
              <a:rPr lang="vi-VN" sz="1600"/>
              <a:t> matrix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 2: </a:t>
            </a:r>
            <a:r>
              <a:rPr lang="vi-VN" sz="1600" err="1"/>
              <a:t>Calculate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</a:t>
            </a:r>
            <a:r>
              <a:rPr lang="vi-VN" sz="1600" err="1"/>
              <a:t>eigenvalues</a:t>
            </a:r>
            <a:r>
              <a:rPr lang="vi-VN" sz="1600"/>
              <a:t> </a:t>
            </a:r>
            <a:r>
              <a:rPr lang="vi-VN" sz="1600" err="1"/>
              <a:t>and</a:t>
            </a:r>
            <a:r>
              <a:rPr lang="vi-VN" sz="1600"/>
              <a:t> </a:t>
            </a:r>
            <a:r>
              <a:rPr lang="vi-VN" sz="1600" err="1"/>
              <a:t>eigenvectors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Laplacian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, then </a:t>
            </a:r>
            <a:r>
              <a:rPr lang="vi-VN" sz="1600" err="1"/>
              <a:t>sort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the </a:t>
            </a:r>
            <a:r>
              <a:rPr lang="vi-VN" sz="1600" err="1"/>
              <a:t>eigenvalues</a:t>
            </a:r>
            <a:r>
              <a:rPr lang="vi-VN" sz="1600"/>
              <a:t> (increasing order) to </a:t>
            </a:r>
            <a:r>
              <a:rPr lang="vi-VN" sz="1600" err="1"/>
              <a:t>have</a:t>
            </a:r>
            <a:r>
              <a:rPr lang="vi-VN" sz="1600"/>
              <a:t> </a:t>
            </a:r>
            <a:r>
              <a:rPr lang="vi-VN" sz="1600" err="1"/>
              <a:t>Laplacian's</a:t>
            </a:r>
            <a:r>
              <a:rPr lang="vi-VN" sz="1600"/>
              <a:t> </a:t>
            </a:r>
            <a:r>
              <a:rPr lang="vi-VN" sz="1600" err="1"/>
              <a:t>eigenvalues</a:t>
            </a:r>
            <a:r>
              <a:rPr lang="vi-VN" sz="1600"/>
              <a:t> spectrum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3: </a:t>
            </a:r>
            <a:r>
              <a:rPr lang="vi-VN" sz="1600"/>
              <a:t> </a:t>
            </a:r>
            <a:r>
              <a:rPr lang="vi-VN" sz="1600" err="1"/>
              <a:t>Choosing</a:t>
            </a:r>
            <a:r>
              <a:rPr lang="vi-VN" sz="1600"/>
              <a:t> k (</a:t>
            </a:r>
            <a:r>
              <a:rPr lang="vi-VN" sz="1600" err="1"/>
              <a:t>you</a:t>
            </a:r>
            <a:r>
              <a:rPr lang="vi-VN" sz="1600"/>
              <a:t> can </a:t>
            </a:r>
            <a:r>
              <a:rPr lang="vi-VN" sz="1600" err="1"/>
              <a:t>choose</a:t>
            </a:r>
            <a:r>
              <a:rPr lang="vi-VN" sz="1600"/>
              <a:t> k) </a:t>
            </a:r>
            <a:r>
              <a:rPr lang="vi-VN" sz="1600" err="1"/>
              <a:t>eigenvectors</a:t>
            </a:r>
            <a:r>
              <a:rPr lang="vi-VN" sz="1600"/>
              <a:t> corresponding to first k </a:t>
            </a:r>
            <a:r>
              <a:rPr lang="vi-VN" sz="1600" err="1"/>
              <a:t>eigenvalues</a:t>
            </a:r>
            <a:r>
              <a:rPr lang="vi-VN" sz="1600"/>
              <a:t> in </a:t>
            </a:r>
            <a:r>
              <a:rPr lang="vi-VN" sz="1600" err="1"/>
              <a:t>spectrum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 </a:t>
            </a:r>
            <a:r>
              <a:rPr lang="vi-VN" sz="1600" err="1"/>
              <a:t>step</a:t>
            </a:r>
            <a:r>
              <a:rPr lang="vi-VN" sz="1600"/>
              <a:t> 2</a:t>
            </a:r>
            <a:r>
              <a:rPr lang="en-US" sz="1600"/>
              <a:t>.</a:t>
            </a:r>
            <a:endParaRPr lang="vi-VN" sz="16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4: </a:t>
            </a:r>
            <a:r>
              <a:rPr lang="vi-VN" sz="1600" err="1"/>
              <a:t>Using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to </a:t>
            </a:r>
            <a:r>
              <a:rPr lang="vi-VN" sz="1600" err="1"/>
              <a:t>cluster</a:t>
            </a:r>
            <a:r>
              <a:rPr lang="vi-VN" sz="1600"/>
              <a:t> </a:t>
            </a:r>
            <a:r>
              <a:rPr lang="vi-VN" sz="1600" err="1"/>
              <a:t>based</a:t>
            </a:r>
            <a:r>
              <a:rPr lang="vi-VN" sz="1600"/>
              <a:t> </a:t>
            </a:r>
            <a:r>
              <a:rPr lang="vi-VN" sz="1600" err="1"/>
              <a:t>on</a:t>
            </a:r>
            <a:r>
              <a:rPr lang="vi-VN" sz="1600"/>
              <a:t> k-</a:t>
            </a:r>
            <a:r>
              <a:rPr lang="vi-VN" sz="1600" err="1"/>
              <a:t>vector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in </a:t>
            </a:r>
            <a:r>
              <a:rPr lang="vi-VN" sz="1600" err="1"/>
              <a:t>step</a:t>
            </a:r>
            <a:r>
              <a:rPr lang="vi-VN" sz="1600"/>
              <a:t> 3. The </a:t>
            </a:r>
            <a:r>
              <a:rPr lang="vi-VN" sz="1600" err="1"/>
              <a:t>result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the solution</a:t>
            </a:r>
            <a:r>
              <a:rPr lang="en-US" sz="1600"/>
              <a:t>.</a:t>
            </a:r>
            <a:r>
              <a:rPr lang="vi-VN" sz="16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748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B336A253-F156-4BD7-7254-75CB236AB924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Supervised learning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A390980-D2FD-DC0B-ADB9-6F30271BF17B}"/>
              </a:ext>
            </a:extLst>
          </p:cNvPr>
          <p:cNvSpPr/>
          <p:nvPr/>
        </p:nvSpPr>
        <p:spPr>
          <a:xfrm>
            <a:off x="3398659" y="2036491"/>
            <a:ext cx="2336785" cy="1204332"/>
          </a:xfrm>
          <a:custGeom>
            <a:avLst/>
            <a:gdLst>
              <a:gd name="connsiteX0" fmla="*/ 200726 w 2336785"/>
              <a:gd name="connsiteY0" fmla="*/ 0 h 1204332"/>
              <a:gd name="connsiteX1" fmla="*/ 2136059 w 2336785"/>
              <a:gd name="connsiteY1" fmla="*/ 0 h 1204332"/>
              <a:gd name="connsiteX2" fmla="*/ 2336785 w 2336785"/>
              <a:gd name="connsiteY2" fmla="*/ 200726 h 1204332"/>
              <a:gd name="connsiteX3" fmla="*/ 2336785 w 2336785"/>
              <a:gd name="connsiteY3" fmla="*/ 1204332 h 1204332"/>
              <a:gd name="connsiteX4" fmla="*/ 2336785 w 2336785"/>
              <a:gd name="connsiteY4" fmla="*/ 1204332 h 1204332"/>
              <a:gd name="connsiteX5" fmla="*/ 0 w 2336785"/>
              <a:gd name="connsiteY5" fmla="*/ 1204332 h 1204332"/>
              <a:gd name="connsiteX6" fmla="*/ 0 w 2336785"/>
              <a:gd name="connsiteY6" fmla="*/ 1204332 h 1204332"/>
              <a:gd name="connsiteX7" fmla="*/ 0 w 2336785"/>
              <a:gd name="connsiteY7" fmla="*/ 200726 h 1204332"/>
              <a:gd name="connsiteX8" fmla="*/ 200726 w 2336785"/>
              <a:gd name="connsiteY8" fmla="*/ 0 h 120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785" h="1204332" fill="none" extrusionOk="0">
                <a:moveTo>
                  <a:pt x="200726" y="0"/>
                </a:moveTo>
                <a:cubicBezTo>
                  <a:pt x="664522" y="48231"/>
                  <a:pt x="1580622" y="-84455"/>
                  <a:pt x="2136059" y="0"/>
                </a:cubicBezTo>
                <a:cubicBezTo>
                  <a:pt x="2254963" y="4504"/>
                  <a:pt x="2351009" y="93288"/>
                  <a:pt x="2336785" y="200726"/>
                </a:cubicBezTo>
                <a:cubicBezTo>
                  <a:pt x="2347277" y="537681"/>
                  <a:pt x="2341202" y="890292"/>
                  <a:pt x="2336785" y="1204332"/>
                </a:cubicBezTo>
                <a:lnTo>
                  <a:pt x="2336785" y="1204332"/>
                </a:lnTo>
                <a:cubicBezTo>
                  <a:pt x="1642856" y="1073378"/>
                  <a:pt x="725709" y="1160758"/>
                  <a:pt x="0" y="1204332"/>
                </a:cubicBezTo>
                <a:lnTo>
                  <a:pt x="0" y="1204332"/>
                </a:lnTo>
                <a:cubicBezTo>
                  <a:pt x="60182" y="705977"/>
                  <a:pt x="20303" y="591025"/>
                  <a:pt x="0" y="200726"/>
                </a:cubicBezTo>
                <a:cubicBezTo>
                  <a:pt x="8660" y="82286"/>
                  <a:pt x="93935" y="-19128"/>
                  <a:pt x="200726" y="0"/>
                </a:cubicBezTo>
                <a:close/>
              </a:path>
              <a:path w="2336785" h="1204332" stroke="0" extrusionOk="0">
                <a:moveTo>
                  <a:pt x="200726" y="0"/>
                </a:moveTo>
                <a:cubicBezTo>
                  <a:pt x="501909" y="118645"/>
                  <a:pt x="1441258" y="116012"/>
                  <a:pt x="2136059" y="0"/>
                </a:cubicBezTo>
                <a:cubicBezTo>
                  <a:pt x="2252305" y="1134"/>
                  <a:pt x="2319543" y="90416"/>
                  <a:pt x="2336785" y="200726"/>
                </a:cubicBezTo>
                <a:cubicBezTo>
                  <a:pt x="2351364" y="524231"/>
                  <a:pt x="2380766" y="1057560"/>
                  <a:pt x="2336785" y="1204332"/>
                </a:cubicBezTo>
                <a:lnTo>
                  <a:pt x="2336785" y="1204332"/>
                </a:lnTo>
                <a:cubicBezTo>
                  <a:pt x="1207631" y="1224519"/>
                  <a:pt x="596138" y="1356812"/>
                  <a:pt x="0" y="1204332"/>
                </a:cubicBezTo>
                <a:lnTo>
                  <a:pt x="0" y="1204332"/>
                </a:lnTo>
                <a:cubicBezTo>
                  <a:pt x="-9773" y="814862"/>
                  <a:pt x="46525" y="566161"/>
                  <a:pt x="0" y="200726"/>
                </a:cubicBezTo>
                <a:cubicBezTo>
                  <a:pt x="-8196" y="88613"/>
                  <a:pt x="78504" y="10699"/>
                  <a:pt x="200726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072E80F-8761-4A1D-0839-6874C8BF0455}"/>
              </a:ext>
            </a:extLst>
          </p:cNvPr>
          <p:cNvSpPr/>
          <p:nvPr/>
        </p:nvSpPr>
        <p:spPr>
          <a:xfrm>
            <a:off x="3543299" y="441887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Uns</a:t>
            </a:r>
            <a:r>
              <a:rPr lang="en-US" sz="1800" b="1">
                <a:solidFill>
                  <a:schemeClr val="bg2"/>
                </a:solidFill>
              </a:rPr>
              <a:t>upervised learning</a:t>
            </a: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C553682-D9FD-3445-0B04-75CBCA4EF87C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Reinforcement Learning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BD2993-C23F-5856-3AD5-484BD5BF446D}"/>
              </a:ext>
            </a:extLst>
          </p:cNvPr>
          <p:cNvCxnSpPr>
            <a:cxnSpLocks/>
            <a:stCxn id="17" idx="2"/>
            <a:endCxn id="16" idx="3"/>
          </p:cNvCxnSpPr>
          <p:nvPr/>
        </p:nvCxnSpPr>
        <p:spPr>
          <a:xfrm flipH="1">
            <a:off x="2244183" y="2638657"/>
            <a:ext cx="1154476" cy="77245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52B6F7-8D06-ADDD-32EF-3581A0FA17B0}"/>
              </a:ext>
            </a:extLst>
          </p:cNvPr>
          <p:cNvCxnSpPr>
            <a:cxnSpLocks/>
            <a:stCxn id="19" idx="3"/>
            <a:endCxn id="17" idx="0"/>
          </p:cNvCxnSpPr>
          <p:nvPr/>
        </p:nvCxnSpPr>
        <p:spPr>
          <a:xfrm flipH="1" flipV="1">
            <a:off x="5735444" y="2638657"/>
            <a:ext cx="998965" cy="97298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492CB8-0439-E6A0-F97F-503E55BE87B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67052" y="1256371"/>
            <a:ext cx="4948" cy="780120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7F43C64-2B3C-ED2B-F613-331F8B691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195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E782E-A2C6-60C6-8D93-383955F3605D}"/>
              </a:ext>
            </a:extLst>
          </p:cNvPr>
          <p:cNvSpPr txBox="1"/>
          <p:nvPr/>
        </p:nvSpPr>
        <p:spPr>
          <a:xfrm>
            <a:off x="1102290" y="1880350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6DA72A-E48A-173E-81B8-00860106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94614-961D-1B77-4F00-83C9F6CE3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6B437-F4B4-5728-7491-041A7E7C8B38}"/>
              </a:ext>
            </a:extLst>
          </p:cNvPr>
          <p:cNvSpPr txBox="1"/>
          <p:nvPr/>
        </p:nvSpPr>
        <p:spPr>
          <a:xfrm>
            <a:off x="1064711" y="1340643"/>
            <a:ext cx="68141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#find connect use kneighbors algorithm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connectivity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kneighbors_graph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self.nneighbor)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adjacenty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adjacentyMatrix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(connectivity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connectivity.T)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laplace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sparse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laplacian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adjacentyMatrix,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normed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graphLaplaceS.toarray()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self.laplaceMatrix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ED836E4-AF96-0285-C741-2F794DE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197489-27D4-FB44-5DDB-8E8CD8ABB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D92E-4DF1-AB91-C85C-85400657B658}"/>
              </a:ext>
            </a:extLst>
          </p:cNvPr>
          <p:cNvSpPr txBox="1"/>
          <p:nvPr/>
        </p:nvSpPr>
        <p:spPr>
          <a:xfrm>
            <a:off x="1163503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14EBAAE-82BE-9B8E-A420-21C59080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8A807-EACF-4362-8760-6E86BA5E3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33154-908D-40BF-D462-7A2B3AE83545}"/>
              </a:ext>
            </a:extLst>
          </p:cNvPr>
          <p:cNvSpPr txBox="1"/>
          <p:nvPr/>
        </p:nvSpPr>
        <p:spPr>
          <a:xfrm>
            <a:off x="1085775" y="1229018"/>
            <a:ext cx="69724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#to avoid  error when data just has 1 fetures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EigenVectorsMatrix.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#use kmeaans to cluster on k eigenvector first of spetral eigenvector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kMeans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KMeans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self.k,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self.seed).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self.labels_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kMeans.labels_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self.inertia_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kMeans.inertia_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F2941BD-2CA3-39B5-99BA-FD1AFBDA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6DB8-4877-14CD-DEA5-8D616D48D7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B4D7D-B56E-A785-4D91-AC179BDC9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AD944F-C0B7-E84D-50AF-B516CB6A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/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Notes: </a:t>
                </a:r>
                <a:r>
                  <a:rPr lang="vi-VN" sz="1600"/>
                  <a:t>With a symmetric matrix M we have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𝒎𝒊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𝑴𝒙</m:t>
                        </m:r>
                      </m:num>
                      <m:den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Recall that by assumption: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b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vi-VN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Expectation: </a:t>
                </a:r>
                <a:r>
                  <a:rPr lang="vi-VN" sz="1600"/>
                  <a:t>find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vi-VN" sz="160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Theory about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vi-VN" sz="1600" b="1"/>
                  <a:t>: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an unit vector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1600"/>
                  <a:t>.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1600"/>
                  <a:t>is orthogonal to 1</a:t>
                </a:r>
                <a:r>
                  <a:rPr lang="vi-VN" sz="1600" baseline="30000"/>
                  <a:t>st</a:t>
                </a:r>
                <a:r>
                  <a:rPr lang="vi-VN" sz="1600"/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(1,1,..,1),</a:t>
                </a:r>
                <a:r>
                  <a:rPr lang="vi-VN" sz="1600"/>
                  <a:t> thus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vi-VN" sz="1600" b="0" i="0">
                  <a:latin typeface="Cambria Math" panose="02040503050406030204" pitchFamily="18" charset="0"/>
                </a:endParaRP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endParaRPr lang="en-US" sz="1600"/>
              </a:p>
              <a:p>
                <a:endParaRPr lang="vi-VN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blipFill>
                <a:blip r:embed="rId2"/>
                <a:stretch>
                  <a:fillRect l="-37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1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CE5C7-33DD-AC0F-5B6D-F6FA80A09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/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Laplacian Matrix.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</a:t>
                </a:r>
                <a:r>
                  <a:rPr lang="en-US" altLang="ja-JP" sz="1600"/>
                  <a:t>the second smallest </a:t>
                </a:r>
                <a:r>
                  <a:rPr lang="vi-VN" altLang="ja-JP" sz="1600"/>
                  <a:t>eigen</a:t>
                </a:r>
                <a:r>
                  <a:rPr lang="en-US" altLang="ja-JP" sz="1600"/>
                  <a:t>value</a:t>
                </a:r>
                <a:r>
                  <a:rPr lang="vi-VN" sz="1600"/>
                  <a:t>, </a:t>
                </a:r>
                <a:r>
                  <a:rPr lang="en-US" sz="1600"/>
                  <a:t>Or the second eigenvalue</a:t>
                </a:r>
                <a:r>
                  <a:rPr lang="vi-VN" sz="1600"/>
                  <a:t> </a:t>
                </a:r>
                <a:r>
                  <a:rPr lang="en-US" sz="1600"/>
                  <a:t>in </a:t>
                </a:r>
                <a:r>
                  <a:rPr lang="vi-VN" sz="1600"/>
                  <a:t>spectral also know as Fiedler</a:t>
                </a:r>
                <a:r>
                  <a:rPr lang="en-US" sz="1600"/>
                  <a:t> eigenvalue</a:t>
                </a:r>
                <a:r>
                  <a:rPr lang="vi-VN" sz="1600"/>
                  <a:t> after Miroslav Fiedler (Czech</a:t>
                </a:r>
                <a:r>
                  <a:rPr lang="en-US" sz="1600"/>
                  <a:t> Ma</a:t>
                </a:r>
                <a:r>
                  <a:rPr lang="vi-VN" sz="1600"/>
                  <a:t>thematician).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This property can describe: </a:t>
                </a:r>
                <a:r>
                  <a:rPr lang="en-US" sz="1600"/>
                  <a:t>If this value greater than 0, this is a connected graph</a:t>
                </a:r>
                <a:r>
                  <a:rPr lang="vi-VN" sz="1600"/>
                  <a:t>. </a:t>
                </a:r>
                <a:r>
                  <a:rPr lang="en-US" sz="1600"/>
                  <a:t>If this value equal to</a:t>
                </a:r>
                <a:r>
                  <a:rPr lang="vi-VN" sz="1600"/>
                  <a:t> 0. </a:t>
                </a:r>
                <a:r>
                  <a:rPr lang="en-US" sz="1600"/>
                  <a:t>This graph will include 2 connected graph</a:t>
                </a:r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Consequence: The number of eigenvalue in Laplacian Matrix equal to 0 is the number of connected graph.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reality, It is hardly to see a fully separated graph. So we usually take eigenvalue that </a:t>
                </a:r>
                <a14:m>
                  <m:oMath xmlns:m="http://schemas.openxmlformats.org/officeDocument/2006/math">
                    <m:r>
                      <a:rPr lang="vi-V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Every Fiedler’s eigenvalue has a</a:t>
                </a:r>
                <a:r>
                  <a:rPr lang="en-US" sz="1600"/>
                  <a:t>n</a:t>
                </a:r>
                <a:r>
                  <a:rPr lang="vi-VN" sz="1600"/>
                  <a:t> eigenvector called Fiedler’s eigenvector.</a:t>
                </a:r>
                <a:endParaRPr lang="en-US" sz="1600"/>
              </a:p>
              <a:p>
                <a:r>
                  <a:rPr lang="vi-VN" sz="1600" b="1"/>
                  <a:t>=&gt; The number of eigenvalu</a:t>
                </a:r>
                <a:r>
                  <a:rPr lang="en-US" sz="1600" b="1"/>
                  <a:t>e</a:t>
                </a:r>
                <a:r>
                  <a:rPr lang="vi-VN" sz="1600" b="1"/>
                  <a:t>s</a:t>
                </a:r>
                <a:r>
                  <a:rPr lang="en-US" sz="1600" b="1"/>
                  <a:t> approximately </a:t>
                </a:r>
                <a:r>
                  <a:rPr lang="vi-VN" sz="1600" b="1"/>
                  <a:t>0, which is also the number of clusters (In relatively way)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blipFill>
                <a:blip r:embed="rId2"/>
                <a:stretch>
                  <a:fillRect l="-545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CF50B-4AE8-F924-2079-3513BEBCE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6DA08-C79F-D11A-A61D-4A5C0DCB2138}"/>
              </a:ext>
            </a:extLst>
          </p:cNvPr>
          <p:cNvSpPr txBox="1"/>
          <p:nvPr/>
        </p:nvSpPr>
        <p:spPr>
          <a:xfrm>
            <a:off x="977030" y="1771531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6FBF94-F85F-EFC2-9350-38C80BEFD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F36B2-60F5-B2AE-FFD6-5B45236F28F0}"/>
              </a:ext>
            </a:extLst>
          </p:cNvPr>
          <p:cNvSpPr txBox="1"/>
          <p:nvPr/>
        </p:nvSpPr>
        <p:spPr>
          <a:xfrm>
            <a:off x="895611" y="1771531"/>
            <a:ext cx="73527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AutoSpectralClustering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vi-VN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1e-2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self.threshold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324EE-4F06-8243-7AA6-4AA6D81DE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CCBF6-11F2-2613-3436-CFDFBBC7C20C}"/>
              </a:ext>
            </a:extLst>
          </p:cNvPr>
          <p:cNvSpPr txBox="1"/>
          <p:nvPr/>
        </p:nvSpPr>
        <p:spPr>
          <a:xfrm>
            <a:off x="1133605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63F8-2B24-BDF5-18AE-3D0FD94BB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4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061C6-DD5B-F426-DE5C-78C57BE1D3C8}"/>
              </a:ext>
            </a:extLst>
          </p:cNvPr>
          <p:cNvSpPr txBox="1"/>
          <p:nvPr/>
        </p:nvSpPr>
        <p:spPr>
          <a:xfrm>
            <a:off x="991830" y="1340643"/>
            <a:ext cx="71603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zeroEigenValueIndex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argwhere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self.threshold)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self.k, 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zeroEigenValueIndex.shape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eigenvector Fiedler crossponding to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zeroEigenValueIndex.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761528-A7B0-1B93-AE64-5818544216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5DCF7AD5-268E-93FB-13A1-DC7C0DD6BA16}"/>
              </a:ext>
            </a:extLst>
          </p:cNvPr>
          <p:cNvSpPr txBox="1">
            <a:spLocks/>
          </p:cNvSpPr>
          <p:nvPr/>
        </p:nvSpPr>
        <p:spPr>
          <a:xfrm>
            <a:off x="1088002" y="-591345"/>
            <a:ext cx="70641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Tahoma"/>
                <a:ea typeface="Tahoma"/>
                <a:cs typeface="Tahoma"/>
              </a:rPr>
              <a:t>Time and algorithm comparasion</a:t>
            </a:r>
            <a:endPara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26D10E4-8D6B-6AC1-4A81-9354708B6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5209" t="-831" r="105209" b="831"/>
          <a:stretch/>
        </p:blipFill>
        <p:spPr>
          <a:xfrm>
            <a:off x="2189983" y="787353"/>
            <a:ext cx="4591817" cy="36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F8FFD1C-BBC7-1C4D-C33F-10910C8CC392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</a:t>
            </a:r>
            <a:r>
              <a:rPr lang="en-US" sz="1800" b="1">
                <a:solidFill>
                  <a:schemeClr val="bg2"/>
                </a:solidFill>
              </a:rPr>
              <a:t>ssociation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34E1688-E3EB-9876-9913-32FB897746A2}"/>
              </a:ext>
            </a:extLst>
          </p:cNvPr>
          <p:cNvSpPr/>
          <p:nvPr/>
        </p:nvSpPr>
        <p:spPr>
          <a:xfrm>
            <a:off x="3453324" y="1982371"/>
            <a:ext cx="2322241" cy="1178758"/>
          </a:xfrm>
          <a:custGeom>
            <a:avLst/>
            <a:gdLst>
              <a:gd name="connsiteX0" fmla="*/ 196464 w 2322241"/>
              <a:gd name="connsiteY0" fmla="*/ 0 h 1178758"/>
              <a:gd name="connsiteX1" fmla="*/ 2125777 w 2322241"/>
              <a:gd name="connsiteY1" fmla="*/ 0 h 1178758"/>
              <a:gd name="connsiteX2" fmla="*/ 2322241 w 2322241"/>
              <a:gd name="connsiteY2" fmla="*/ 196464 h 1178758"/>
              <a:gd name="connsiteX3" fmla="*/ 2322241 w 2322241"/>
              <a:gd name="connsiteY3" fmla="*/ 1178758 h 1178758"/>
              <a:gd name="connsiteX4" fmla="*/ 2322241 w 2322241"/>
              <a:gd name="connsiteY4" fmla="*/ 1178758 h 1178758"/>
              <a:gd name="connsiteX5" fmla="*/ 0 w 2322241"/>
              <a:gd name="connsiteY5" fmla="*/ 1178758 h 1178758"/>
              <a:gd name="connsiteX6" fmla="*/ 0 w 2322241"/>
              <a:gd name="connsiteY6" fmla="*/ 1178758 h 1178758"/>
              <a:gd name="connsiteX7" fmla="*/ 0 w 2322241"/>
              <a:gd name="connsiteY7" fmla="*/ 196464 h 1178758"/>
              <a:gd name="connsiteX8" fmla="*/ 196464 w 2322241"/>
              <a:gd name="connsiteY8" fmla="*/ 0 h 117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2241" h="1178758" fill="none" extrusionOk="0">
                <a:moveTo>
                  <a:pt x="196464" y="0"/>
                </a:moveTo>
                <a:cubicBezTo>
                  <a:pt x="986358" y="48231"/>
                  <a:pt x="1631294" y="-84455"/>
                  <a:pt x="2125777" y="0"/>
                </a:cubicBezTo>
                <a:cubicBezTo>
                  <a:pt x="2241563" y="4077"/>
                  <a:pt x="2338428" y="91852"/>
                  <a:pt x="2322241" y="196464"/>
                </a:cubicBezTo>
                <a:cubicBezTo>
                  <a:pt x="2250507" y="549738"/>
                  <a:pt x="2257026" y="1026363"/>
                  <a:pt x="2322241" y="1178758"/>
                </a:cubicBezTo>
                <a:lnTo>
                  <a:pt x="2322241" y="1178758"/>
                </a:lnTo>
                <a:cubicBezTo>
                  <a:pt x="1891743" y="1047804"/>
                  <a:pt x="871860" y="1135184"/>
                  <a:pt x="0" y="1178758"/>
                </a:cubicBezTo>
                <a:lnTo>
                  <a:pt x="0" y="1178758"/>
                </a:lnTo>
                <a:cubicBezTo>
                  <a:pt x="-21867" y="974959"/>
                  <a:pt x="-78721" y="654633"/>
                  <a:pt x="0" y="196464"/>
                </a:cubicBezTo>
                <a:cubicBezTo>
                  <a:pt x="12235" y="77247"/>
                  <a:pt x="90690" y="-12842"/>
                  <a:pt x="196464" y="0"/>
                </a:cubicBezTo>
                <a:close/>
              </a:path>
              <a:path w="2322241" h="1178758" stroke="0" extrusionOk="0">
                <a:moveTo>
                  <a:pt x="196464" y="0"/>
                </a:moveTo>
                <a:cubicBezTo>
                  <a:pt x="448961" y="118645"/>
                  <a:pt x="1402908" y="116012"/>
                  <a:pt x="2125777" y="0"/>
                </a:cubicBezTo>
                <a:cubicBezTo>
                  <a:pt x="2236898" y="551"/>
                  <a:pt x="2311874" y="88290"/>
                  <a:pt x="2322241" y="196464"/>
                </a:cubicBezTo>
                <a:cubicBezTo>
                  <a:pt x="2364696" y="667863"/>
                  <a:pt x="2359868" y="831328"/>
                  <a:pt x="2322241" y="1178758"/>
                </a:cubicBezTo>
                <a:lnTo>
                  <a:pt x="2322241" y="1178758"/>
                </a:lnTo>
                <a:cubicBezTo>
                  <a:pt x="1553499" y="1198945"/>
                  <a:pt x="451471" y="1331238"/>
                  <a:pt x="0" y="1178758"/>
                </a:cubicBezTo>
                <a:lnTo>
                  <a:pt x="0" y="1178758"/>
                </a:lnTo>
                <a:cubicBezTo>
                  <a:pt x="-61669" y="706574"/>
                  <a:pt x="-24732" y="579647"/>
                  <a:pt x="0" y="196464"/>
                </a:cubicBezTo>
                <a:cubicBezTo>
                  <a:pt x="-11637" y="86178"/>
                  <a:pt x="74790" y="12399"/>
                  <a:pt x="196464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Uns</a:t>
            </a:r>
            <a:r>
              <a:rPr lang="en-US" sz="2000" b="1">
                <a:solidFill>
                  <a:schemeClr val="bg2"/>
                </a:solidFill>
              </a:rPr>
              <a:t>upervised </a:t>
            </a:r>
            <a:r>
              <a:rPr lang="vi-VN" sz="2000" b="1">
                <a:solidFill>
                  <a:schemeClr val="bg2"/>
                </a:solidFill>
              </a:rPr>
              <a:t>learni</a:t>
            </a:r>
            <a:r>
              <a:rPr lang="en-US" sz="2000" b="1">
                <a:solidFill>
                  <a:schemeClr val="bg2"/>
                </a:solidFill>
              </a:rPr>
              <a:t>ng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39CA0AC-A3F0-496D-00A5-C5433F03D603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Anomaly detection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24EE5-F6AE-7B30-4E7F-F62392C508A9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2244183" y="2571750"/>
            <a:ext cx="1209141" cy="83936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8234EA-CE3B-AD3B-6B32-D80BFE5819DE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 flipV="1">
            <a:off x="5775565" y="2571750"/>
            <a:ext cx="958844" cy="103989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4AFC8A29-BEEA-9B6A-3E46-486CA2CFC94B}"/>
              </a:ext>
            </a:extLst>
          </p:cNvPr>
          <p:cNvSpPr/>
          <p:nvPr/>
        </p:nvSpPr>
        <p:spPr>
          <a:xfrm>
            <a:off x="3585744" y="433544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Clustering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CE5368-5D55-1C3F-1F26-AB4FC8C05D2C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>
            <a:off x="4614444" y="1363237"/>
            <a:ext cx="1" cy="61913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7DCDFF9C-E314-6D3D-2E12-E8439357B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00" t="694" r="100000" b="-694"/>
          <a:stretch/>
        </p:blipFill>
        <p:spPr bwMode="auto">
          <a:xfrm>
            <a:off x="5565158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Segment Your Customers for More Effective Customer Success">
            <a:extLst>
              <a:ext uri="{FF2B5EF4-FFF2-40B4-BE49-F238E27FC236}">
                <a16:creationId xmlns:a16="http://schemas.microsoft.com/office/drawing/2014/main" id="{6BB6337C-CACE-8CBA-9641-BD8A3470C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98734"/>
          <a:stretch/>
        </p:blipFill>
        <p:spPr bwMode="auto">
          <a:xfrm>
            <a:off x="1115121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631097-FE68-C2CD-1EEA-F8D0949B3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7019" t="25712" r="102575" b="4902"/>
          <a:stretch/>
        </p:blipFill>
        <p:spPr>
          <a:xfrm>
            <a:off x="1135930" y="3024475"/>
            <a:ext cx="6913758" cy="1916209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D98E366-2B69-7AE8-6B15-6C6342B76F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61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1C3C92A6-35E3-CC6E-10CE-9FD07E3E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-67603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của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8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CC96D-8885-D123-84EB-37A4EB95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D0D2517-1EFC-6FF5-600D-C52CAB0C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20" y="210931"/>
            <a:ext cx="7064168" cy="572700"/>
          </a:xfrm>
        </p:spPr>
        <p:txBody>
          <a:bodyPr/>
          <a:lstStyle/>
          <a:p>
            <a:r>
              <a:rPr lang="vi-VN" sz="2400" b="1" err="1">
                <a:latin typeface="Tahoma"/>
                <a:ea typeface="Tahoma"/>
                <a:cs typeface="Tahoma"/>
              </a:rPr>
              <a:t>Time</a:t>
            </a:r>
            <a:r>
              <a:rPr lang="vi-VN" sz="2400" b="1">
                <a:latin typeface="Tahoma"/>
                <a:ea typeface="Tahoma"/>
                <a:cs typeface="Tahoma"/>
              </a:rPr>
              <a:t> </a:t>
            </a:r>
            <a:r>
              <a:rPr lang="vi-VN" sz="2400" b="1" err="1">
                <a:latin typeface="Tahoma"/>
                <a:ea typeface="Tahoma"/>
                <a:cs typeface="Tahoma"/>
              </a:rPr>
              <a:t>and</a:t>
            </a:r>
            <a:r>
              <a:rPr lang="vi-VN" sz="2400" b="1">
                <a:latin typeface="Tahoma"/>
                <a:ea typeface="Tahoma"/>
                <a:cs typeface="Tahoma"/>
              </a:rPr>
              <a:t> </a:t>
            </a:r>
            <a:r>
              <a:rPr lang="vi-VN" sz="2400" b="1" err="1">
                <a:latin typeface="Tahoma"/>
                <a:ea typeface="Tahoma"/>
                <a:cs typeface="Tahoma"/>
              </a:rPr>
              <a:t>algorithm</a:t>
            </a:r>
            <a:r>
              <a:rPr lang="vi-VN" sz="2400" b="1">
                <a:latin typeface="Tahoma"/>
                <a:ea typeface="Tahoma"/>
                <a:cs typeface="Tahoma"/>
              </a:rPr>
              <a:t> </a:t>
            </a:r>
            <a:r>
              <a:rPr lang="vi-VN" sz="2400" b="1" err="1">
                <a:latin typeface="Tahoma"/>
                <a:ea typeface="Tahoma"/>
                <a:cs typeface="Tahoma"/>
              </a:rPr>
              <a:t>comparasion</a:t>
            </a:r>
            <a:endPara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CE0AA7C-A415-3CE7-C9DF-09147771D39D}"/>
              </a:ext>
            </a:extLst>
          </p:cNvPr>
          <p:cNvSpPr txBox="1">
            <a:spLocks/>
          </p:cNvSpPr>
          <p:nvPr/>
        </p:nvSpPr>
        <p:spPr>
          <a:xfrm>
            <a:off x="1696549" y="4416024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1200" b="1" err="1">
                <a:latin typeface="Tahoma"/>
                <a:ea typeface="Tahoma"/>
                <a:cs typeface="Tahoma"/>
              </a:rPr>
              <a:t>Note</a:t>
            </a:r>
            <a:r>
              <a:rPr lang="vi-VN" sz="1200" b="1">
                <a:latin typeface="Tahoma"/>
                <a:ea typeface="Tahoma"/>
                <a:cs typeface="Tahoma"/>
              </a:rPr>
              <a:t> :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Kmeans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en-US" sz="1200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from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scikit-learn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library</a:t>
            </a:r>
            <a:r>
              <a:rPr lang="vi-VN" sz="1200">
                <a:latin typeface="Tahoma"/>
                <a:ea typeface="Tahoma"/>
                <a:cs typeface="Tahoma"/>
              </a:rPr>
              <a:t>, </a:t>
            </a:r>
            <a:r>
              <a:rPr lang="vi-VN" sz="1200" err="1">
                <a:latin typeface="Tahoma"/>
                <a:ea typeface="Tahoma"/>
                <a:cs typeface="Tahoma"/>
              </a:rPr>
              <a:t>MySpectral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AutoKSpectral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was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implemented</a:t>
            </a:r>
            <a:r>
              <a:rPr lang="vi-VN" sz="1200">
                <a:latin typeface="Tahoma"/>
                <a:ea typeface="Tahoma"/>
                <a:cs typeface="Tahoma"/>
              </a:rPr>
              <a:t> in </a:t>
            </a:r>
            <a:r>
              <a:rPr lang="vi-VN" sz="1200" err="1">
                <a:latin typeface="Tahoma"/>
                <a:ea typeface="Tahoma"/>
                <a:cs typeface="Tahoma"/>
              </a:rPr>
              <a:t>demo</a:t>
            </a:r>
            <a:r>
              <a:rPr lang="vi-VN" sz="1200">
                <a:latin typeface="Tahoma"/>
                <a:ea typeface="Tahoma"/>
                <a:cs typeface="Tahoma"/>
              </a:rPr>
              <a:t>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1C50F-E09D-0183-3D46-D8E73902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9983" y="787353"/>
            <a:ext cx="4591816" cy="3669893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F632B494-059E-C9CD-C7D8-C1FBA5CAAF1E}"/>
              </a:ext>
            </a:extLst>
          </p:cNvPr>
          <p:cNvSpPr txBox="1">
            <a:spLocks/>
          </p:cNvSpPr>
          <p:nvPr/>
        </p:nvSpPr>
        <p:spPr>
          <a:xfrm>
            <a:off x="1823550" y="-558849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>
                <a:latin typeface="Segoe UI Black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803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8BAAB6-6881-E8E8-663C-3D9D82C3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Black"/>
              </a:rPr>
              <a:t>Evaluation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9164A67-B2F5-9060-DD1C-6E65CBA5D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6BA97-3FAA-A965-E636-F38C2567E63E}"/>
              </a:ext>
            </a:extLst>
          </p:cNvPr>
          <p:cNvSpPr txBox="1"/>
          <p:nvPr/>
        </p:nvSpPr>
        <p:spPr>
          <a:xfrm>
            <a:off x="1621526" y="1766561"/>
            <a:ext cx="5814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/>
              <a:t>Pros</a:t>
            </a:r>
            <a:endParaRPr lang="vi-VN" b="1"/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/>
              <a:t>Spectral clustering does not tendency to </a:t>
            </a:r>
            <a:r>
              <a:rPr lang="en-US"/>
              <a:t>identify shape of cluster like </a:t>
            </a:r>
            <a:r>
              <a:rPr lang="en-US" err="1"/>
              <a:t>kmeans</a:t>
            </a:r>
            <a:r>
              <a:rPr lang="en-US"/>
              <a:t> </a:t>
            </a:r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/>
              <a:t>High precision clustering</a:t>
            </a:r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Especially, with non-linear problem or unique cluster shape, Spectral clustering is an optimal choice to choose cluster</a:t>
            </a:r>
            <a:endParaRPr lang="vi-VN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/>
              <a:t>Cons</a:t>
            </a:r>
            <a:endParaRPr lang="vi-VN" b="1"/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High complexity O(n</a:t>
            </a:r>
            <a:r>
              <a:rPr lang="en-US" baseline="30000"/>
              <a:t>3</a:t>
            </a:r>
            <a:r>
              <a:rPr lang="en-US"/>
              <a:t>) compare to O(n</a:t>
            </a:r>
            <a:r>
              <a:rPr lang="en-US" baseline="30000"/>
              <a:t>2</a:t>
            </a:r>
            <a:r>
              <a:rPr lang="en-US"/>
              <a:t>) of </a:t>
            </a:r>
            <a:r>
              <a:rPr lang="en-US" err="1"/>
              <a:t>kmeans</a:t>
            </a:r>
            <a:r>
              <a:rPr lang="en-US" baseline="30000"/>
              <a:t> 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428B11-0515-D7DC-BEF9-F44A310D6CB4}"/>
              </a:ext>
            </a:extLst>
          </p:cNvPr>
          <p:cNvSpPr txBox="1">
            <a:spLocks/>
          </p:cNvSpPr>
          <p:nvPr/>
        </p:nvSpPr>
        <p:spPr>
          <a:xfrm>
            <a:off x="1752525" y="-662526"/>
            <a:ext cx="5638799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527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942F2-6A7C-4999-3AC7-C34E3043D6ED}"/>
              </a:ext>
            </a:extLst>
          </p:cNvPr>
          <p:cNvSpPr txBox="1"/>
          <p:nvPr/>
        </p:nvSpPr>
        <p:spPr>
          <a:xfrm>
            <a:off x="1216316" y="1981150"/>
            <a:ext cx="6711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/>
              <a:t>Using </a:t>
            </a:r>
            <a:r>
              <a:rPr lang="vi-VN" sz="1800" b="1"/>
              <a:t>mini batch.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K-loop</a:t>
            </a:r>
            <a:r>
              <a:rPr lang="vi-VN" sz="1600"/>
              <a:t>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Choosing </a:t>
            </a:r>
            <a:r>
              <a:rPr lang="vi-VN" sz="1600"/>
              <a:t>n (</a:t>
            </a:r>
            <a:r>
              <a:rPr lang="en-US" sz="1600"/>
              <a:t>A small part of data point</a:t>
            </a:r>
            <a:r>
              <a:rPr lang="vi-VN" sz="1600"/>
              <a:t>) </a:t>
            </a:r>
            <a:r>
              <a:rPr lang="en-US" sz="1600"/>
              <a:t>to divide cluster</a:t>
            </a:r>
            <a:r>
              <a:rPr lang="vi-VN" sz="160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/>
          </a:p>
        </p:txBody>
      </p:sp>
    </p:spTree>
    <p:extLst>
      <p:ext uri="{BB962C8B-B14F-4D97-AF65-F5344CB8AC3E}">
        <p14:creationId xmlns:p14="http://schemas.microsoft.com/office/powerpoint/2010/main" val="33890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/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600" b="1"/>
                  <a:t>Optimize algorithm</a:t>
                </a:r>
                <a:r>
                  <a:rPr lang="vi-VN" sz="1600" b="1"/>
                  <a:t>:</a:t>
                </a:r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The complexity of algorithm (big-O notation) </a:t>
                </a:r>
                <a:r>
                  <a:rPr lang="vi-VN" sz="1600"/>
                  <a:t>spectral clustering </a:t>
                </a:r>
                <a:r>
                  <a:rPr lang="en-US" sz="1600"/>
                  <a:t>come from the calculation of eigenvalues and eigenvectors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.</a:t>
                </a:r>
                <a:r>
                  <a:rPr lang="vi-VN" sz="1600"/>
                  <a:t> </a:t>
                </a:r>
                <a:endParaRPr lang="en-US" sz="1600"/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To reduce the complexity of this algorithm, we need to reduce the calculation process of finding eigenvalues and eigenvectors by rounding value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(5)</m:t>
                        </m:r>
                      </m:sup>
                    </m:sSup>
                  </m:oMath>
                </a14:m>
                <a:endParaRPr lang="vi-VN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blipFill>
                <a:blip r:embed="rId2"/>
                <a:stretch>
                  <a:fillRect l="-364" t="-990" r="-273" b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8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AC4E1-5CE4-10F7-026A-E40013BC6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BDFBBFF-722F-ED5D-DA08-4311790DDA7B}"/>
              </a:ext>
            </a:extLst>
          </p:cNvPr>
          <p:cNvSpPr txBox="1">
            <a:spLocks/>
          </p:cNvSpPr>
          <p:nvPr/>
        </p:nvSpPr>
        <p:spPr>
          <a:xfrm>
            <a:off x="1693962" y="467439"/>
            <a:ext cx="5638799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elated link: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F9FA-8D61-A3CF-A507-BAEE666EF3D5}"/>
              </a:ext>
            </a:extLst>
          </p:cNvPr>
          <p:cNvSpPr txBox="1"/>
          <p:nvPr/>
        </p:nvSpPr>
        <p:spPr>
          <a:xfrm>
            <a:off x="1685699" y="1740536"/>
            <a:ext cx="577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chemeClr val="bg2"/>
                </a:solidFill>
              </a:rPr>
              <a:t>All the demonstrate code and figures were generated by code are saved on </a:t>
            </a:r>
            <a:r>
              <a:rPr lang="en-US" sz="1800">
                <a:hlinkClick r:id="rId2"/>
              </a:rPr>
              <a:t>‌Github</a:t>
            </a:r>
            <a:endParaRPr lang="en-US" sz="1800"/>
          </a:p>
          <a:p>
            <a:r>
              <a:rPr lang="en-US" sz="1800"/>
              <a:t>‌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9631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EF1CE-108E-BA27-5BF8-2863FA1C8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75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E95B1B0-1D5D-AB52-BCEF-07E986F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EE03-9B51-3738-FDF3-C83CC3DECD12}"/>
              </a:ext>
            </a:extLst>
          </p:cNvPr>
          <p:cNvSpPr txBox="1"/>
          <p:nvPr/>
        </p:nvSpPr>
        <p:spPr>
          <a:xfrm>
            <a:off x="863599" y="1423900"/>
            <a:ext cx="7508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/>
              <a:t>Leskovec, J. (n.d.). </a:t>
            </a:r>
            <a:r>
              <a:rPr lang="en-US" i="1"/>
              <a:t>CS224W: Machine Learning with Graphs</a:t>
            </a:r>
            <a:r>
              <a:rPr lang="en-US"/>
              <a:t>. Retrieved December 27, 2022.</a:t>
            </a:r>
          </a:p>
          <a:p>
            <a:pPr marL="342900" indent="-342900">
              <a:buFont typeface="+mj-lt"/>
              <a:buAutoNum type="arabicParenR"/>
            </a:pPr>
            <a:r>
              <a:rPr lang="en-US" i="1"/>
              <a:t>sklearn.cluster.SpectralClustering</a:t>
            </a:r>
            <a:r>
              <a:rPr lang="en-US"/>
              <a:t>. (2019). Scikit-Learn. </a:t>
            </a:r>
            <a:r>
              <a:rPr lang="en-US">
                <a:hlinkClick r:id="rId2"/>
              </a:rPr>
              <a:t>https://scikit-learn.org/stable/modules/generated/sklearn.cluster.SpectralClustering.html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Fleshman, W. (2019, February 21). </a:t>
            </a:r>
            <a:r>
              <a:rPr lang="en-US" i="1"/>
              <a:t>Spectral Clustering Towards Data Science</a:t>
            </a:r>
            <a:r>
              <a:rPr lang="en-US"/>
              <a:t>. Medium; Towards Data Science. </a:t>
            </a:r>
            <a:r>
              <a:rPr lang="en-US">
                <a:hlinkClick r:id="rId3"/>
              </a:rPr>
              <a:t>https://towardsdatascience.com/spectral-clustering-aba2640c0d5b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Langone, R., &amp; Suykens, J. A. K. (2017). Fast kernel spectral clustering. </a:t>
            </a:r>
            <a:r>
              <a:rPr lang="en-US" i="1"/>
              <a:t>Neurocomputing</a:t>
            </a:r>
            <a:r>
              <a:rPr lang="en-US"/>
              <a:t>, </a:t>
            </a:r>
            <a:r>
              <a:rPr lang="en-US" i="1"/>
              <a:t>268</a:t>
            </a:r>
            <a:r>
              <a:rPr lang="en-US"/>
              <a:t>, 27–33. </a:t>
            </a:r>
            <a:r>
              <a:rPr lang="en-US">
                <a:hlinkClick r:id="rId4"/>
              </a:rPr>
              <a:t>https://doi.org/10.1016/j.neucom.2016.12.085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 i="1"/>
              <a:t>The Nyström Method for Finding Eigenpairs of a Kernel Function Boostedml</a:t>
            </a:r>
            <a:r>
              <a:rPr lang="en-US"/>
              <a:t>. (2020, August 29). Boostedml. </a:t>
            </a:r>
            <a:r>
              <a:rPr lang="en-US">
                <a:hlinkClick r:id="rId5"/>
              </a:rPr>
              <a:t>https://boostedml.com/2020/08/the-nystrom-method-for-finding-eigenpairs-of-a-kernel-function.html</a:t>
            </a:r>
            <a:endParaRPr lang="en-US"/>
          </a:p>
          <a:p>
            <a:endParaRPr lang="en-US"/>
          </a:p>
          <a:p>
            <a:r>
              <a:rPr lang="en-US"/>
              <a:t>‌</a:t>
            </a:r>
          </a:p>
          <a:p>
            <a:r>
              <a:rPr lang="en-US"/>
              <a:t>‌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289548" y="1436257"/>
            <a:ext cx="5250404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 b="1" err="1">
                <a:latin typeface="Tahoma"/>
                <a:ea typeface="Tahoma"/>
                <a:cs typeface="Tahoma"/>
              </a:rPr>
              <a:t>Thanks</a:t>
            </a:r>
            <a:r>
              <a:rPr lang="vi-VN" sz="4000" b="1">
                <a:latin typeface="Tahoma"/>
                <a:ea typeface="Tahoma"/>
                <a:cs typeface="Tahoma"/>
              </a:rPr>
              <a:t> </a:t>
            </a:r>
            <a:r>
              <a:rPr lang="vi-VN" sz="4000" b="1" err="1">
                <a:latin typeface="Tahoma"/>
                <a:ea typeface="Tahoma"/>
                <a:cs typeface="Tahoma"/>
              </a:rPr>
              <a:t>for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listening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our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presentation</a:t>
            </a:r>
            <a:r>
              <a:rPr lang="vi-VN" sz="4000" b="1">
                <a:latin typeface="Tahoma"/>
                <a:ea typeface="Tahoma"/>
                <a:cs typeface="Tahoma"/>
              </a:rP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5D4830-0F72-6D71-81A4-797C4700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59908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of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AF0C6-A0D7-8A4E-BAFF-DF84774F9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F93A094C-EEC6-83F0-80BB-7AD58EF1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87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gment Your Customers for More Effective Customer Success">
            <a:extLst>
              <a:ext uri="{FF2B5EF4-FFF2-40B4-BE49-F238E27FC236}">
                <a16:creationId xmlns:a16="http://schemas.microsoft.com/office/drawing/2014/main" id="{BA1C21DF-A2A8-9BAB-0D5B-5314BD31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1888" r="141" b="-1888"/>
          <a:stretch/>
        </p:blipFill>
        <p:spPr bwMode="auto">
          <a:xfrm>
            <a:off x="1077950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EC89BC-443D-0C9A-38CA-14F82840B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t="11284" r="2674" b="19330"/>
          <a:stretch/>
        </p:blipFill>
        <p:spPr>
          <a:xfrm>
            <a:off x="1077950" y="2930854"/>
            <a:ext cx="6913758" cy="187853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C3FB23D-33B7-E027-E8CE-33888FDB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863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470162-02CB-3376-3EDB-70367F3F45DA}"/>
              </a:ext>
            </a:extLst>
          </p:cNvPr>
          <p:cNvSpPr txBox="1">
            <a:spLocks/>
          </p:cNvSpPr>
          <p:nvPr/>
        </p:nvSpPr>
        <p:spPr>
          <a:xfrm>
            <a:off x="2440164" y="5088403"/>
            <a:ext cx="3843454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649" y="2609764"/>
            <a:ext cx="3843454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9EE886-F403-BD1D-71E5-40DC8B642F6A}"/>
              </a:ext>
            </a:extLst>
          </p:cNvPr>
          <p:cNvSpPr txBox="1">
            <a:spLocks/>
          </p:cNvSpPr>
          <p:nvPr/>
        </p:nvSpPr>
        <p:spPr>
          <a:xfrm>
            <a:off x="1823550" y="-1117322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clustering problem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1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876668-6DD6-411F-9DAD-D959636FD9E6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3" ma:contentTypeDescription="Tạo tài liệu mới." ma:contentTypeScope="" ma:versionID="47c7c44e96dc5713aa138204e477cfaa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c127254b40942a5c7a3b1a0ce6d3a620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A5547F-7094-453D-AA69-46096CD3DFB8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87B476-0FCF-429D-BADE-8E2B20C165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0AA06C-5352-4E55-B85C-2F399AECFFE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6b2c21e-bc8a-47d8-90cc-43181eba94ed"/>
    <ds:schemaRef ds:uri="81e90ab8-9e7d-4b67-ba12-d147179b022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3803</Words>
  <Application>Microsoft Office PowerPoint</Application>
  <PresentationFormat>On-screen Show (16:9)</PresentationFormat>
  <Paragraphs>886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2" baseType="lpstr">
      <vt:lpstr>system-ui</vt:lpstr>
      <vt:lpstr>Segoe UI Black</vt:lpstr>
      <vt:lpstr>Fjalla One</vt:lpstr>
      <vt:lpstr>Calibri</vt:lpstr>
      <vt:lpstr>Barlow Semi Condensed</vt:lpstr>
      <vt:lpstr>Segoe UI</vt:lpstr>
      <vt:lpstr>Times New Roman</vt:lpstr>
      <vt:lpstr>Segoe UI Historic</vt:lpstr>
      <vt:lpstr>Consolas</vt:lpstr>
      <vt:lpstr>Cambria Math</vt:lpstr>
      <vt:lpstr>Courier New</vt:lpstr>
      <vt:lpstr>Tahoma</vt:lpstr>
      <vt:lpstr>Segoe UI Variable Display Semib</vt:lpstr>
      <vt:lpstr>Arial</vt:lpstr>
      <vt:lpstr>Barlow Semi Condensed Medium</vt:lpstr>
      <vt:lpstr>Technology Consulting by Slidesgo</vt:lpstr>
      <vt:lpstr>Spectral Clustering</vt:lpstr>
      <vt:lpstr>Members of group</vt:lpstr>
      <vt:lpstr>Table of content</vt:lpstr>
      <vt:lpstr>Abstract</vt:lpstr>
      <vt:lpstr>Reason for writing</vt:lpstr>
      <vt:lpstr>PowerPoint Presentation</vt:lpstr>
      <vt:lpstr>Ứng dụng của Clustering</vt:lpstr>
      <vt:lpstr>Application of Clustering</vt:lpstr>
      <vt:lpstr>Introduction</vt:lpstr>
      <vt:lpstr>What is clustering problem</vt:lpstr>
      <vt:lpstr>PowerPoint Presentation</vt:lpstr>
      <vt:lpstr>What make a good cluster</vt:lpstr>
      <vt:lpstr>PowerPoint Presentation</vt:lpstr>
      <vt:lpstr>Approach 1:</vt:lpstr>
      <vt:lpstr>PowerPoint Presentation</vt:lpstr>
      <vt:lpstr>Second approach :</vt:lpstr>
      <vt:lpstr>PowerPoint Presentation</vt:lpstr>
      <vt:lpstr>How many clustering algorithm ?</vt:lpstr>
      <vt:lpstr>Need another clustering algorithm to solve problem ? </vt:lpstr>
      <vt:lpstr>Theoretical basis </vt:lpstr>
      <vt:lpstr>Similarity graphs</vt:lpstr>
      <vt:lpstr>Similarity graphs</vt:lpstr>
      <vt:lpstr>Create similarity graph</vt:lpstr>
      <vt:lpstr>Epsilon-Neighbourhood graph </vt:lpstr>
      <vt:lpstr>Epsilon-Neighbourhood graph</vt:lpstr>
      <vt:lpstr>Epsilon-Neighbourhood graph</vt:lpstr>
      <vt:lpstr>K-Nearest Neighbours Graph</vt:lpstr>
      <vt:lpstr>K-Nearest Neighbours Graph</vt:lpstr>
      <vt:lpstr>K-Nearest Neighbours Graph</vt:lpstr>
      <vt:lpstr>K-Nearest Neighbours Graph</vt:lpstr>
      <vt:lpstr>K-Nearest Neighbours Graph</vt:lpstr>
      <vt:lpstr> Fully connected graph</vt:lpstr>
      <vt:lpstr> Fully connected graph</vt:lpstr>
      <vt:lpstr>Projecting the data onto a lower Dimensional Space</vt:lpstr>
      <vt:lpstr>Our Solutions</vt:lpstr>
      <vt:lpstr>Adjacency matrix</vt:lpstr>
      <vt:lpstr>Degree Matrix</vt:lpstr>
      <vt:lpstr>Laplacian Matrix</vt:lpstr>
      <vt:lpstr>Property</vt:lpstr>
      <vt:lpstr>Optimize problem</vt:lpstr>
      <vt:lpstr>Optimize problem</vt:lpstr>
      <vt:lpstr>Clustering data</vt:lpstr>
      <vt:lpstr>Summarize</vt:lpstr>
      <vt:lpstr>PowerPoint Presentation</vt:lpstr>
      <vt:lpstr>PowerPoint Presentation</vt:lpstr>
      <vt:lpstr>Summarize</vt:lpstr>
      <vt:lpstr>Summarize</vt:lpstr>
      <vt:lpstr>Summarize</vt:lpstr>
      <vt:lpstr>Summarize</vt:lpstr>
      <vt:lpstr>Optimization</vt:lpstr>
      <vt:lpstr>Optimization</vt:lpstr>
      <vt:lpstr>Clustering</vt:lpstr>
      <vt:lpstr>Initialize cluster centroid </vt:lpstr>
      <vt:lpstr>Initialize cluster centroid </vt:lpstr>
      <vt:lpstr>Choosing number of clusters</vt:lpstr>
      <vt:lpstr>Configuration</vt:lpstr>
      <vt:lpstr>Configuration</vt:lpstr>
      <vt:lpstr>Implementation</vt:lpstr>
      <vt:lpstr>Process </vt:lpstr>
      <vt:lpstr>MySpectralClustering</vt:lpstr>
      <vt:lpstr>MySpectralClustering</vt:lpstr>
      <vt:lpstr>MySpectralClustering</vt:lpstr>
      <vt:lpstr>MySpectralClustering</vt:lpstr>
      <vt:lpstr>Development</vt:lpstr>
      <vt:lpstr>PowerPoint Presentation</vt:lpstr>
      <vt:lpstr>From MySpectralClustering</vt:lpstr>
      <vt:lpstr>To AutoKSpectralClustering</vt:lpstr>
      <vt:lpstr>From MySpectralClustering</vt:lpstr>
      <vt:lpstr>To AutoKSpectralClustering</vt:lpstr>
      <vt:lpstr>Time and algorithm comparasion</vt:lpstr>
      <vt:lpstr>Evaluation</vt:lpstr>
      <vt:lpstr>Solution</vt:lpstr>
      <vt:lpstr>Solution </vt:lpstr>
      <vt:lpstr>PowerPoint Presentation</vt:lpstr>
      <vt:lpstr>References</vt:lpstr>
      <vt:lpstr>Thanks for listening our presentation!!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Clustering</dc:title>
  <dc:creator>Trần Ly</dc:creator>
  <cp:lastModifiedBy>Trần Hoàng Bảo Ly</cp:lastModifiedBy>
  <cp:revision>2</cp:revision>
  <dcterms:modified xsi:type="dcterms:W3CDTF">2023-01-02T07:11:34Z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